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image/vnd.ms-photo" Extension="wdp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5" r:id="rId18"/>
    <p:sldId id="273" r:id="rId19"/>
    <p:sldId id="274" r:id="rId20"/>
    <p:sldId id="276" r:id="rId21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990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D056D-E5BA-4F14-8E7A-907C54AF8781}" type="datetimeFigureOut">
              <a:rPr lang="uk-UA" smtClean="0"/>
              <a:t>09.01.2025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37349-6C63-4FCD-9D15-4591B712F01F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54778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D056D-E5BA-4F14-8E7A-907C54AF8781}" type="datetimeFigureOut">
              <a:rPr lang="uk-UA" smtClean="0"/>
              <a:t>09.01.2025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37349-6C63-4FCD-9D15-4591B712F01F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68433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D056D-E5BA-4F14-8E7A-907C54AF8781}" type="datetimeFigureOut">
              <a:rPr lang="uk-UA" smtClean="0"/>
              <a:t>09.01.2025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37349-6C63-4FCD-9D15-4591B712F01F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99703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D056D-E5BA-4F14-8E7A-907C54AF8781}" type="datetimeFigureOut">
              <a:rPr lang="uk-UA" smtClean="0"/>
              <a:t>09.01.2025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37349-6C63-4FCD-9D15-4591B712F01F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40606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D056D-E5BA-4F14-8E7A-907C54AF8781}" type="datetimeFigureOut">
              <a:rPr lang="uk-UA" smtClean="0"/>
              <a:t>09.01.2025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37349-6C63-4FCD-9D15-4591B712F01F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55756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D056D-E5BA-4F14-8E7A-907C54AF8781}" type="datetimeFigureOut">
              <a:rPr lang="uk-UA" smtClean="0"/>
              <a:t>09.01.2025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37349-6C63-4FCD-9D15-4591B712F01F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58396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D056D-E5BA-4F14-8E7A-907C54AF8781}" type="datetimeFigureOut">
              <a:rPr lang="uk-UA" smtClean="0"/>
              <a:t>09.01.2025</a:t>
            </a:fld>
            <a:endParaRPr lang="uk-UA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37349-6C63-4FCD-9D15-4591B712F01F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22924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D056D-E5BA-4F14-8E7A-907C54AF8781}" type="datetimeFigureOut">
              <a:rPr lang="uk-UA" smtClean="0"/>
              <a:t>09.01.2025</a:t>
            </a:fld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37349-6C63-4FCD-9D15-4591B712F01F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8936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D056D-E5BA-4F14-8E7A-907C54AF8781}" type="datetimeFigureOut">
              <a:rPr lang="uk-UA" smtClean="0"/>
              <a:t>09.01.2025</a:t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37349-6C63-4FCD-9D15-4591B712F01F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82727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D056D-E5BA-4F14-8E7A-907C54AF8781}" type="datetimeFigureOut">
              <a:rPr lang="uk-UA" smtClean="0"/>
              <a:t>09.01.2025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37349-6C63-4FCD-9D15-4591B712F01F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81545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D056D-E5BA-4F14-8E7A-907C54AF8781}" type="datetimeFigureOut">
              <a:rPr lang="uk-UA" smtClean="0"/>
              <a:t>09.01.2025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37349-6C63-4FCD-9D15-4591B712F01F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29379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D056D-E5BA-4F14-8E7A-907C54AF8781}" type="datetimeFigureOut">
              <a:rPr lang="uk-UA" smtClean="0"/>
              <a:t>09.01.2025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37349-6C63-4FCD-9D15-4591B712F01F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9695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3" Target="../media/image2.pn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10.xml.rels><?xml version="1.0" encoding="UTF-8" standalone="yes" ?><Relationships xmlns="http://schemas.openxmlformats.org/package/2006/relationships"><Relationship Id="rId3" Target="../media/image14.jpe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11.xml.rels><?xml version="1.0" encoding="UTF-8" standalone="yes" ?><Relationships xmlns="http://schemas.openxmlformats.org/package/2006/relationships"><Relationship Id="rId3" Target="../media/image15.jpe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7.xml" Type="http://schemas.openxmlformats.org/officeDocument/2006/relationships/slideLayout"/><Relationship Id="rId4" Target="../media/image16.jpeg" Type="http://schemas.openxmlformats.org/officeDocument/2006/relationships/image"/></Relationships>
</file>

<file path=ppt/slides/_rels/slide12.xml.rels><?xml version="1.0" encoding="UTF-8" standalone="yes" ?><Relationships xmlns="http://schemas.openxmlformats.org/package/2006/relationships"><Relationship Id="rId3" Target="../media/image17.jpe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7.xml" Type="http://schemas.openxmlformats.org/officeDocument/2006/relationships/slideLayout"/><Relationship Id="rId4" Target="../media/image18.png" Type="http://schemas.openxmlformats.org/officeDocument/2006/relationships/image"/></Relationships>
</file>

<file path=ppt/slides/_rels/slide13.xml.rels><?xml version="1.0" encoding="UTF-8" standalone="yes" ?><Relationships xmlns="http://schemas.openxmlformats.org/package/2006/relationships"><Relationship Id="rId3" Target="../media/image19.jpe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14.xml.rels><?xml version="1.0" encoding="UTF-8" standalone="yes" ?><Relationships xmlns="http://schemas.openxmlformats.org/package/2006/relationships"><Relationship Id="rId3" Target="../media/image20.jpe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7.xml" Type="http://schemas.openxmlformats.org/officeDocument/2006/relationships/slideLayout"/><Relationship Id="rId4" Target="../media/image21.jpeg" Type="http://schemas.openxmlformats.org/officeDocument/2006/relationships/image"/></Relationships>
</file>

<file path=ppt/slides/_rels/slide15.xml.rels><?xml version="1.0" encoding="UTF-8" standalone="yes" ?><Relationships xmlns="http://schemas.openxmlformats.org/package/2006/relationships"><Relationship Id="rId3" Target="../media/image22.jpe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16.xml.rels><?xml version="1.0" encoding="UTF-8" standalone="yes" ?><Relationships xmlns="http://schemas.openxmlformats.org/package/2006/relationships"><Relationship Id="rId3" Target="../media/image23.jpe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17.xml.rels><?xml version="1.0" encoding="UTF-8" standalone="yes" ?><Relationships xmlns="http://schemas.openxmlformats.org/package/2006/relationships"><Relationship Id="rId3" Target="../media/image24.pn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18.xml.rels><?xml version="1.0" encoding="UTF-8" standalone="yes" ?><Relationships xmlns="http://schemas.openxmlformats.org/package/2006/relationships"><Relationship Id="rId3" Target="../media/image25.jpe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19.xml.rels><?xml version="1.0" encoding="UTF-8" standalone="yes" ?><Relationships xmlns="http://schemas.openxmlformats.org/package/2006/relationships"><Relationship Id="rId3" Target="../media/image26.pn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2.xml.rels><?xml version="1.0" encoding="UTF-8" standalone="yes" ?><Relationships xmlns="http://schemas.openxmlformats.org/package/2006/relationships"><Relationship Id="rId3" Target="../media/image3.pn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7.xml" Type="http://schemas.openxmlformats.org/officeDocument/2006/relationships/slideLayout"/><Relationship Id="rId5" Target="../media/hdphoto1.wdp" Type="http://schemas.microsoft.com/office/2007/relationships/hdphoto"/><Relationship Id="rId4" Target="../media/image4.png" Type="http://schemas.openxmlformats.org/officeDocument/2006/relationships/image"/></Relationships>
</file>

<file path=ppt/slides/_rels/slide20.xml.rels><?xml version="1.0" encoding="UTF-8" standalone="yes" ?><Relationships xmlns="http://schemas.openxmlformats.org/package/2006/relationships"><Relationship Id="rId2" Target="../media/image1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3.xml.rels><?xml version="1.0" encoding="UTF-8" standalone="yes" ?><Relationships xmlns="http://schemas.openxmlformats.org/package/2006/relationships"><Relationship Id="rId3" Target="../media/image5.pn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7.xml" Type="http://schemas.openxmlformats.org/officeDocument/2006/relationships/slideLayout"/><Relationship Id="rId4" Target="../media/hdphoto2.wdp" Type="http://schemas.microsoft.com/office/2007/relationships/hdphoto"/></Relationships>
</file>

<file path=ppt/slides/_rels/slide4.xml.rels><?xml version="1.0" encoding="UTF-8" standalone="yes" ?><Relationships xmlns="http://schemas.openxmlformats.org/package/2006/relationships"><Relationship Id="rId3" Target="../media/image6.jpe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5.xml.rels><?xml version="1.0" encoding="UTF-8" standalone="yes" ?><Relationships xmlns="http://schemas.openxmlformats.org/package/2006/relationships"><Relationship Id="rId3" Target="../media/image7.pn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7.xml" Type="http://schemas.openxmlformats.org/officeDocument/2006/relationships/slideLayout"/><Relationship Id="rId4" Target="../media/image8.png" Type="http://schemas.openxmlformats.org/officeDocument/2006/relationships/image"/></Relationships>
</file>

<file path=ppt/slides/_rels/slide6.xml.rels><?xml version="1.0" encoding="UTF-8" standalone="yes" ?><Relationships xmlns="http://schemas.openxmlformats.org/package/2006/relationships"><Relationship Id="rId3" Target="../media/image9.jpe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7.xml.rels><?xml version="1.0" encoding="UTF-8" standalone="yes" ?><Relationships xmlns="http://schemas.openxmlformats.org/package/2006/relationships"><Relationship Id="rId3" Target="../media/image10.jpe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8.xml.rels><?xml version="1.0" encoding="UTF-8" standalone="yes" ?><Relationships xmlns="http://schemas.openxmlformats.org/package/2006/relationships"><Relationship Id="rId3" Target="../media/image11.jpe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9.xml.rels><?xml version="1.0" encoding="UTF-8" standalone="yes" ?><Relationships xmlns="http://schemas.openxmlformats.org/package/2006/relationships"><Relationship Id="rId3" Target="../media/image12.jpe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7.xml" Type="http://schemas.openxmlformats.org/officeDocument/2006/relationships/slideLayout"/><Relationship Id="rId4" Target="../media/image13.jpe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51843" y="2298422"/>
            <a:ext cx="3891657" cy="370835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683767" y="1288715"/>
            <a:ext cx="535755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96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Gabriola" panose="04040605051002020D02" pitchFamily="82" charset="0"/>
              </a:rPr>
              <a:t>Кіт-патріот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93669" y="673007"/>
            <a:ext cx="93530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>
                <a:solidFill>
                  <a:srgbClr val="86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Донецький обласний палац дитячої та юнацької творчості</a:t>
            </a:r>
            <a:endParaRPr lang="en-US" sz="2800" dirty="0">
              <a:solidFill>
                <a:srgbClr val="86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66487" y="4088674"/>
            <a:ext cx="46545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>
                <a:solidFill>
                  <a:srgbClr val="86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 гуртка «Світ рукоділля»</a:t>
            </a:r>
          </a:p>
          <a:p>
            <a:r>
              <a:rPr lang="uk-UA" sz="2400" dirty="0">
                <a:solidFill>
                  <a:srgbClr val="86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Савіна Наталія</a:t>
            </a:r>
            <a:endParaRPr lang="en-US" sz="2400" dirty="0">
              <a:solidFill>
                <a:srgbClr val="86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884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06934" y="637875"/>
            <a:ext cx="3140015" cy="558224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F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1219134" y="1124247"/>
            <a:ext cx="442402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Gabriola" panose="04040605051002020D02" pitchFamily="82" charset="0"/>
              </a:rPr>
              <a:t>3. З'єднуємо частини вуха рожевого та білого кольорів клеєм за зразком </a:t>
            </a:r>
          </a:p>
        </p:txBody>
      </p:sp>
    </p:spTree>
    <p:extLst>
      <p:ext uri="{BB962C8B-B14F-4D97-AF65-F5344CB8AC3E}">
        <p14:creationId xmlns:p14="http://schemas.microsoft.com/office/powerpoint/2010/main" val="1111388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2686" b="-1692"/>
          <a:stretch/>
        </p:blipFill>
        <p:spPr>
          <a:xfrm rot="5400000">
            <a:off x="2806743" y="2613337"/>
            <a:ext cx="3235795" cy="334271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F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41" b="-1"/>
          <a:stretch/>
        </p:blipFill>
        <p:spPr>
          <a:xfrm rot="5400000">
            <a:off x="6638657" y="2896400"/>
            <a:ext cx="3235795" cy="27765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F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1238966" y="653007"/>
            <a:ext cx="971406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uk-UA" sz="40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Gabriola" panose="04040605051002020D02" pitchFamily="82" charset="0"/>
              </a:rPr>
              <a:t>4. З’єднуємо дві частини вуха білого та бежевого кольорів</a:t>
            </a:r>
          </a:p>
          <a:p>
            <a:r>
              <a:rPr lang="uk-UA" sz="40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Gabriola" panose="04040605051002020D02" pitchFamily="82" charset="0"/>
              </a:rPr>
              <a:t> за допомогою шва «через край». Зшиваємо цю деталь не до кінця, залишаємо низ вуха</a:t>
            </a:r>
          </a:p>
        </p:txBody>
      </p:sp>
    </p:spTree>
    <p:extLst>
      <p:ext uri="{BB962C8B-B14F-4D97-AF65-F5344CB8AC3E}">
        <p14:creationId xmlns:p14="http://schemas.microsoft.com/office/powerpoint/2010/main" val="19029657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98464" y="738224"/>
            <a:ext cx="3278039" cy="533994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F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60694" y="2987198"/>
            <a:ext cx="3712786" cy="345673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10089" y="524103"/>
            <a:ext cx="59667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Gabriola" panose="04040605051002020D02" pitchFamily="82" charset="0"/>
              </a:rPr>
              <a:t>5. Наповнюємо деталі вух через </a:t>
            </a:r>
          </a:p>
          <a:p>
            <a:r>
              <a:rPr lang="uk-UA" sz="40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Gabriola" panose="04040605051002020D02" pitchFamily="82" charset="0"/>
              </a:rPr>
              <a:t>    отвір ватою. Зашиваємо швом  </a:t>
            </a:r>
          </a:p>
          <a:p>
            <a:r>
              <a:rPr lang="uk-UA" sz="40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Gabriola" panose="04040605051002020D02" pitchFamily="82" charset="0"/>
              </a:rPr>
              <a:t>    «через край»</a:t>
            </a:r>
          </a:p>
        </p:txBody>
      </p:sp>
    </p:spTree>
    <p:extLst>
      <p:ext uri="{BB962C8B-B14F-4D97-AF65-F5344CB8AC3E}">
        <p14:creationId xmlns:p14="http://schemas.microsoft.com/office/powerpoint/2010/main" val="23125222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023145" y="242910"/>
            <a:ext cx="4289484" cy="76257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F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1338574" y="675303"/>
            <a:ext cx="98379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0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Gabriola" panose="04040605051002020D02" pitchFamily="82" charset="0"/>
              </a:rPr>
              <a:t>6. Зшиваємо хвіст швом «через край», наповнюємо ватою</a:t>
            </a:r>
          </a:p>
        </p:txBody>
      </p:sp>
    </p:spTree>
    <p:extLst>
      <p:ext uri="{BB962C8B-B14F-4D97-AF65-F5344CB8AC3E}">
        <p14:creationId xmlns:p14="http://schemas.microsoft.com/office/powerpoint/2010/main" val="3673341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95040" y="1797890"/>
            <a:ext cx="2584340" cy="459438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F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2233869" y="2802911"/>
            <a:ext cx="4594382" cy="25843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F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1500994" y="474453"/>
            <a:ext cx="99807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Gabriola" panose="04040605051002020D02" pitchFamily="82" charset="0"/>
              </a:rPr>
              <a:t>7. Наклеюємо дрібні деталі на голову та тулуб іграшки </a:t>
            </a:r>
          </a:p>
        </p:txBody>
      </p:sp>
    </p:spTree>
    <p:extLst>
      <p:ext uri="{BB962C8B-B14F-4D97-AF65-F5344CB8AC3E}">
        <p14:creationId xmlns:p14="http://schemas.microsoft.com/office/powerpoint/2010/main" val="6736875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5772223" y="1743892"/>
            <a:ext cx="5724960" cy="337021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F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489044" y="1889185"/>
            <a:ext cx="597150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Gabriola" panose="04040605051002020D02" pitchFamily="82" charset="0"/>
              </a:rPr>
              <a:t>8. </a:t>
            </a:r>
            <a:r>
              <a:rPr lang="uk-UA" sz="40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Gabriola" panose="04040605051002020D02" pitchFamily="82" charset="0"/>
              </a:rPr>
              <a:t>Приклеюємо очі та ніс.</a:t>
            </a:r>
          </a:p>
          <a:p>
            <a:r>
              <a:rPr lang="uk-UA" sz="40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Gabriola" panose="04040605051002020D02" pitchFamily="82" charset="0"/>
              </a:rPr>
              <a:t>   Швом «вперед голка» вишиваємо </a:t>
            </a:r>
          </a:p>
          <a:p>
            <a:r>
              <a:rPr lang="uk-UA" sz="40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Gabriola" panose="04040605051002020D02" pitchFamily="82" charset="0"/>
              </a:rPr>
              <a:t>   вуса та рот</a:t>
            </a:r>
          </a:p>
        </p:txBody>
      </p:sp>
    </p:spTree>
    <p:extLst>
      <p:ext uri="{BB962C8B-B14F-4D97-AF65-F5344CB8AC3E}">
        <p14:creationId xmlns:p14="http://schemas.microsoft.com/office/powerpoint/2010/main" val="11056383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6740" y="645543"/>
            <a:ext cx="3131389" cy="556691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F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543464" y="2484408"/>
            <a:ext cx="68210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0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Gabriola" panose="04040605051002020D02" pitchFamily="82" charset="0"/>
              </a:rPr>
              <a:t>9. Пришиваємо до тулуба хвіст та вуха</a:t>
            </a:r>
          </a:p>
        </p:txBody>
      </p:sp>
    </p:spTree>
    <p:extLst>
      <p:ext uri="{BB962C8B-B14F-4D97-AF65-F5344CB8AC3E}">
        <p14:creationId xmlns:p14="http://schemas.microsoft.com/office/powerpoint/2010/main" val="19811003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002" y="703852"/>
            <a:ext cx="3158002" cy="545029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15561" y="1708030"/>
            <a:ext cx="5944256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4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Gabriola" panose="04040605051002020D02" pitchFamily="82" charset="0"/>
              </a:rPr>
              <a:t>10. Зшиваємо дві деталі тулуба </a:t>
            </a:r>
          </a:p>
          <a:p>
            <a:r>
              <a:rPr lang="uk-UA" sz="44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Gabriola" panose="04040605051002020D02" pitchFamily="82" charset="0"/>
              </a:rPr>
              <a:t>між собою швом «через край».</a:t>
            </a:r>
          </a:p>
          <a:p>
            <a:r>
              <a:rPr lang="uk-UA" sz="44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Gabriola" panose="04040605051002020D02" pitchFamily="82" charset="0"/>
              </a:rPr>
              <a:t> Робимо це не до кінця.</a:t>
            </a:r>
          </a:p>
        </p:txBody>
      </p:sp>
    </p:spTree>
    <p:extLst>
      <p:ext uri="{BB962C8B-B14F-4D97-AF65-F5344CB8AC3E}">
        <p14:creationId xmlns:p14="http://schemas.microsoft.com/office/powerpoint/2010/main" val="6713177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80513" y="1110343"/>
            <a:ext cx="3187337" cy="4976948"/>
          </a:xfrm>
          <a:prstGeom prst="rect">
            <a:avLst/>
          </a:prstGeom>
          <a:ln w="76200">
            <a:solidFill>
              <a:srgbClr val="00B0F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577970" y="2334982"/>
            <a:ext cx="595345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Gabriola" panose="04040605051002020D02" pitchFamily="82" charset="0"/>
              </a:rPr>
              <a:t>11. Наповнюємо іграшку ватою</a:t>
            </a:r>
          </a:p>
          <a:p>
            <a:r>
              <a:rPr lang="uk-UA" sz="40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Gabriola" panose="04040605051002020D02" pitchFamily="82" charset="0"/>
              </a:rPr>
              <a:t>    та зшиваємо. </a:t>
            </a:r>
          </a:p>
          <a:p>
            <a:r>
              <a:rPr lang="uk-UA" sz="40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Gabriola" panose="04040605051002020D02" pitchFamily="82" charset="0"/>
              </a:rPr>
              <a:t>    Іграшка  кіт-патріот готова.</a:t>
            </a:r>
          </a:p>
        </p:txBody>
      </p:sp>
    </p:spTree>
    <p:extLst>
      <p:ext uri="{BB962C8B-B14F-4D97-AF65-F5344CB8AC3E}">
        <p14:creationId xmlns:p14="http://schemas.microsoft.com/office/powerpoint/2010/main" val="18069672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Овальная выноска 3"/>
          <p:cNvSpPr/>
          <p:nvPr/>
        </p:nvSpPr>
        <p:spPr>
          <a:xfrm>
            <a:off x="2168434" y="413239"/>
            <a:ext cx="9225607" cy="4067321"/>
          </a:xfrm>
          <a:prstGeom prst="wedgeEllipse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Gabriola" panose="04040605051002020D02" pitchFamily="82" charset="0"/>
              </a:rPr>
              <a:t>Отже іграшка - це не лише предмет гри, вона дуже багато може розповісти про історію своєї країни, про звичаї і традиції народу, про традиційний одяг  та їх спосіб життя. З іграшкою пов’язано багато легенд і казок, вона вчить нас, як правильно поводити себе, і навпаки - як не варто себе вести. Існуючи поряд, народна і сучасна іграшки  доповнюють одна одну.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76"/>
          <a:stretch/>
        </p:blipFill>
        <p:spPr>
          <a:xfrm flipH="1">
            <a:off x="195942" y="2129245"/>
            <a:ext cx="3579224" cy="4310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460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Овальная выноска 2"/>
          <p:cNvSpPr/>
          <p:nvPr/>
        </p:nvSpPr>
        <p:spPr>
          <a:xfrm>
            <a:off x="1183256" y="379563"/>
            <a:ext cx="9825487" cy="1966822"/>
          </a:xfrm>
          <a:prstGeom prst="wedgeEllipse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Gabriola" panose="04040605051002020D02" pitchFamily="82" charset="0"/>
              </a:rPr>
              <a:t>Із давніх-давен діти навчались пізнавати та розуміти світ у процесі гри. І завжди поряд з дитиною була іграшка. Її виготовляли тато й мати, робила собі сама малеча.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204"/>
          <a:stretch/>
        </p:blipFill>
        <p:spPr>
          <a:xfrm flipH="1">
            <a:off x="679269" y="1920239"/>
            <a:ext cx="3553097" cy="4663441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488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43124" y="2490842"/>
            <a:ext cx="5010476" cy="3666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0455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27692" y="2089626"/>
            <a:ext cx="613661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96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Gabriola" panose="04040605051002020D02" pitchFamily="82" charset="0"/>
              </a:rPr>
              <a:t>Дякую за увагу</a:t>
            </a:r>
          </a:p>
        </p:txBody>
      </p:sp>
    </p:spTree>
    <p:extLst>
      <p:ext uri="{BB962C8B-B14F-4D97-AF65-F5344CB8AC3E}">
        <p14:creationId xmlns:p14="http://schemas.microsoft.com/office/powerpoint/2010/main" val="1863087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1546"/>
            <a:ext cx="12192000" cy="6858000"/>
          </a:xfrm>
          <a:prstGeom prst="rect">
            <a:avLst/>
          </a:prstGeom>
        </p:spPr>
      </p:pic>
      <p:sp>
        <p:nvSpPr>
          <p:cNvPr id="3" name="Овальная выноска 2"/>
          <p:cNvSpPr/>
          <p:nvPr/>
        </p:nvSpPr>
        <p:spPr>
          <a:xfrm flipH="1">
            <a:off x="876733" y="969758"/>
            <a:ext cx="8156772" cy="3388868"/>
          </a:xfrm>
          <a:prstGeom prst="wedgeEllipse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Gabriola" panose="04040605051002020D02" pitchFamily="82" charset="0"/>
              </a:rPr>
              <a:t>Надзвичайно давньою є й історія української іграшки. В Україні її виготовляли із найрізноманітніших матеріалів: лози, сиру, соломи, трави, глини, тканини, дерева.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89848" l="0" r="8984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72300" y="3622481"/>
            <a:ext cx="4273503" cy="2850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976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Овальная выноска 2"/>
          <p:cNvSpPr/>
          <p:nvPr/>
        </p:nvSpPr>
        <p:spPr>
          <a:xfrm>
            <a:off x="6731315" y="631700"/>
            <a:ext cx="4959942" cy="4031740"/>
          </a:xfrm>
          <a:prstGeom prst="wedgeEllipseCallout">
            <a:avLst>
              <a:gd name="adj1" fmla="val -14078"/>
              <a:gd name="adj2" fmla="val 94232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Gabriola" panose="04040605051002020D02" pitchFamily="82" charset="0"/>
              </a:rPr>
              <a:t>Зазвичай це були усілякі тварини: коники, баранці, кози, цапи, бички, коти, корови, собаки, свинки, зайчики, рибки, півники, чаєчки, зозульки, тури, леви, ведмеді, фантастичні звірі.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5786" y="1327603"/>
            <a:ext cx="5844420" cy="434292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>
                <a:lumMod val="40000"/>
                <a:lumOff val="6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208016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Овальная выноска 2"/>
          <p:cNvSpPr/>
          <p:nvPr/>
        </p:nvSpPr>
        <p:spPr>
          <a:xfrm flipH="1">
            <a:off x="464194" y="418012"/>
            <a:ext cx="8614491" cy="3628048"/>
          </a:xfrm>
          <a:prstGeom prst="wedgeEllipse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Gabriola" panose="04040605051002020D02" pitchFamily="82" charset="0"/>
              </a:rPr>
              <a:t>Але іграшки не залишилися в минулому. Розмаїття форм і кольорів сучасної української іграшки просто вражає.</a:t>
            </a:r>
          </a:p>
          <a:p>
            <a:pPr algn="ctr"/>
            <a:r>
              <a:rPr lang="uk-UA" sz="28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Gabriola" panose="04040605051002020D02" pitchFamily="82" charset="0"/>
              </a:rPr>
              <a:t>Сучасна іграшка потребує і сучасних матеріалів. Це вже не солома, нитки та дерево, а більш сучасні тканини, фетр, бісер та інше.   І сьогодні багато майстрів з виготовлення іграшок.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168"/>
          <a:stretch/>
        </p:blipFill>
        <p:spPr>
          <a:xfrm>
            <a:off x="8490517" y="2820934"/>
            <a:ext cx="3082835" cy="370985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230335" y="4143537"/>
            <a:ext cx="2309658" cy="2289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358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>
            <a:solidFill>
              <a:srgbClr val="FFC00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884457" y="1164360"/>
            <a:ext cx="49154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7200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Gabriola" panose="04040605051002020D02" pitchFamily="82" charset="0"/>
              </a:rPr>
              <a:t>Творча робота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78752" y="860445"/>
            <a:ext cx="3961712" cy="541194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F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707366" y="3321594"/>
            <a:ext cx="546014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9600" dirty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latin typeface="Gabriola" panose="04040605051002020D02" pitchFamily="82" charset="0"/>
              </a:rPr>
              <a:t>Кіт-патріот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19790" y="2242978"/>
            <a:ext cx="282160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8000" dirty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Gabriola" panose="04040605051002020D02" pitchFamily="82" charset="0"/>
              </a:rPr>
              <a:t>Іграшка</a:t>
            </a:r>
          </a:p>
        </p:txBody>
      </p:sp>
    </p:spTree>
    <p:extLst>
      <p:ext uri="{BB962C8B-B14F-4D97-AF65-F5344CB8AC3E}">
        <p14:creationId xmlns:p14="http://schemas.microsoft.com/office/powerpoint/2010/main" val="3569722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07102" y="207034"/>
            <a:ext cx="676499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6000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Gabriola" panose="04040605051002020D02" pitchFamily="82" charset="0"/>
              </a:rPr>
              <a:t>Матеріали і інструменти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6919494" y="733183"/>
            <a:ext cx="3235985" cy="57528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F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1173193" y="1376892"/>
            <a:ext cx="43304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uk-UA" sz="3200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Gabriola" panose="04040605051002020D02" pitchFamily="82" charset="0"/>
              </a:rPr>
              <a:t>Фетр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uk-UA" sz="3200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Gabriola" panose="04040605051002020D02" pitchFamily="82" charset="0"/>
              </a:rPr>
              <a:t>Нитки, голка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uk-UA" sz="3200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Gabriola" panose="04040605051002020D02" pitchFamily="82" charset="0"/>
              </a:rPr>
              <a:t>Лекало деталей іграшки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uk-UA" sz="3200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Gabriola" panose="04040605051002020D02" pitchFamily="82" charset="0"/>
              </a:rPr>
              <a:t>Ножиці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uk-UA" sz="3200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Gabriola" panose="04040605051002020D02" pitchFamily="82" charset="0"/>
              </a:rPr>
              <a:t>Простий олівець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uk-UA" sz="3200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Gabriola" panose="04040605051002020D02" pitchFamily="82" charset="0"/>
              </a:rPr>
              <a:t>Серце з українським орнаментом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uk-UA" sz="3200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Gabriola" panose="04040605051002020D02" pitchFamily="82" charset="0"/>
              </a:rPr>
              <a:t>Клей-пістолет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uk-UA" sz="3200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Gabriola" panose="04040605051002020D02" pitchFamily="82" charset="0"/>
              </a:rPr>
              <a:t>Вата</a:t>
            </a:r>
          </a:p>
        </p:txBody>
      </p:sp>
    </p:spTree>
    <p:extLst>
      <p:ext uri="{BB962C8B-B14F-4D97-AF65-F5344CB8AC3E}">
        <p14:creationId xmlns:p14="http://schemas.microsoft.com/office/powerpoint/2010/main" val="3107934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936870" y="722223"/>
            <a:ext cx="3329796" cy="541355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F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1763261" y="2256670"/>
            <a:ext cx="373692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0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Gabriola" panose="04040605051002020D02" pitchFamily="82" charset="0"/>
              </a:rPr>
              <a:t>1. Вирізаємо з паперу </a:t>
            </a:r>
          </a:p>
          <a:p>
            <a:r>
              <a:rPr lang="uk-UA" sz="40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Gabriola" panose="04040605051002020D02" pitchFamily="82" charset="0"/>
              </a:rPr>
              <a:t>   деталі іграшки  </a:t>
            </a:r>
          </a:p>
        </p:txBody>
      </p:sp>
    </p:spTree>
    <p:extLst>
      <p:ext uri="{BB962C8B-B14F-4D97-AF65-F5344CB8AC3E}">
        <p14:creationId xmlns:p14="http://schemas.microsoft.com/office/powerpoint/2010/main" val="1157747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7491444" y="1816460"/>
            <a:ext cx="4518055" cy="25414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F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87382" y="1673523"/>
            <a:ext cx="2494112" cy="443397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F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552090" y="1794294"/>
            <a:ext cx="4538422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2. </a:t>
            </a:r>
            <a:r>
              <a:rPr lang="uk-UA" sz="40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Gabriola" panose="04040605051002020D02" pitchFamily="82" charset="0"/>
              </a:rPr>
              <a:t>Прикладаємо шаблони</a:t>
            </a:r>
          </a:p>
          <a:p>
            <a:r>
              <a:rPr lang="uk-UA" sz="40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Gabriola" panose="04040605051002020D02" pitchFamily="82" charset="0"/>
              </a:rPr>
              <a:t>    на фетр, обводимо та </a:t>
            </a:r>
          </a:p>
          <a:p>
            <a:r>
              <a:rPr lang="uk-UA" sz="40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Gabriola" panose="04040605051002020D02" pitchFamily="82" charset="0"/>
              </a:rPr>
              <a:t>    вирізаємо, відповідно до</a:t>
            </a:r>
          </a:p>
          <a:p>
            <a:r>
              <a:rPr lang="uk-UA" sz="40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Gabriola" panose="04040605051002020D02" pitchFamily="82" charset="0"/>
              </a:rPr>
              <a:t>    кількості деталей </a:t>
            </a:r>
          </a:p>
        </p:txBody>
      </p:sp>
    </p:spTree>
    <p:extLst>
      <p:ext uri="{BB962C8B-B14F-4D97-AF65-F5344CB8AC3E}">
        <p14:creationId xmlns:p14="http://schemas.microsoft.com/office/powerpoint/2010/main" val="36596469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432</Words>
  <Application>Microsoft Office PowerPoint</Application>
  <PresentationFormat>Широкий екран</PresentationFormat>
  <Paragraphs>47</Paragraphs>
  <Slides>20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Gabriola</vt:lpstr>
      <vt:lpstr>Times New Roman</vt:lpstr>
      <vt:lpstr>Wingdings</vt:lpstr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SPecialiST</dc:creator>
  <cp:lastModifiedBy>Максим Коляда</cp:lastModifiedBy>
  <cp:revision>44</cp:revision>
  <dcterms:created xsi:type="dcterms:W3CDTF">2024-05-12T10:27:36Z</dcterms:created>
  <dcterms:modified xsi:type="dcterms:W3CDTF">2025-01-09T08:05:31Z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1046059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S10.3.1</vt:lpwstr>
  </property>
</Properties>
</file>