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5" r:id="rId18"/>
    <p:sldId id="273" r:id="rId19"/>
    <p:sldId id="274" r:id="rId20"/>
    <p:sldId id="276" r:id="rId2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90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D056D-E5BA-4F14-8E7A-907C54AF8781}" type="datetimeFigureOut">
              <a:rPr lang="uk-UA" smtClean="0"/>
              <a:t>09.01.2025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7349-6C63-4FCD-9D15-4591B712F01F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4778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D056D-E5BA-4F14-8E7A-907C54AF8781}" type="datetimeFigureOut">
              <a:rPr lang="uk-UA" smtClean="0"/>
              <a:t>09.01.2025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7349-6C63-4FCD-9D15-4591B712F01F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8433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D056D-E5BA-4F14-8E7A-907C54AF8781}" type="datetimeFigureOut">
              <a:rPr lang="uk-UA" smtClean="0"/>
              <a:t>09.01.2025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7349-6C63-4FCD-9D15-4591B712F01F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970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D056D-E5BA-4F14-8E7A-907C54AF8781}" type="datetimeFigureOut">
              <a:rPr lang="uk-UA" smtClean="0"/>
              <a:t>09.01.2025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7349-6C63-4FCD-9D15-4591B712F01F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4060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D056D-E5BA-4F14-8E7A-907C54AF8781}" type="datetimeFigureOut">
              <a:rPr lang="uk-UA" smtClean="0"/>
              <a:t>09.01.2025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7349-6C63-4FCD-9D15-4591B712F01F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5575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D056D-E5BA-4F14-8E7A-907C54AF8781}" type="datetimeFigureOut">
              <a:rPr lang="uk-UA" smtClean="0"/>
              <a:t>09.01.2025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7349-6C63-4FCD-9D15-4591B712F01F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839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D056D-E5BA-4F14-8E7A-907C54AF8781}" type="datetimeFigureOut">
              <a:rPr lang="uk-UA" smtClean="0"/>
              <a:t>09.01.2025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7349-6C63-4FCD-9D15-4591B712F01F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292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D056D-E5BA-4F14-8E7A-907C54AF8781}" type="datetimeFigureOut">
              <a:rPr lang="uk-UA" smtClean="0"/>
              <a:t>09.01.2025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7349-6C63-4FCD-9D15-4591B712F01F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93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D056D-E5BA-4F14-8E7A-907C54AF8781}" type="datetimeFigureOut">
              <a:rPr lang="uk-UA" smtClean="0"/>
              <a:t>09.01.2025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7349-6C63-4FCD-9D15-4591B712F01F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82727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D056D-E5BA-4F14-8E7A-907C54AF8781}" type="datetimeFigureOut">
              <a:rPr lang="uk-UA" smtClean="0"/>
              <a:t>09.01.2025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7349-6C63-4FCD-9D15-4591B712F01F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154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D056D-E5BA-4F14-8E7A-907C54AF8781}" type="datetimeFigureOut">
              <a:rPr lang="uk-UA" smtClean="0"/>
              <a:t>09.01.2025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7349-6C63-4FCD-9D15-4591B712F01F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2937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D056D-E5BA-4F14-8E7A-907C54AF8781}" type="datetimeFigureOut">
              <a:rPr lang="uk-UA" smtClean="0"/>
              <a:t>09.01.2025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37349-6C63-4FCD-9D15-4591B712F01F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969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pn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16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18.png" Type="http://schemas.openxmlformats.org/officeDocument/2006/relationships/image"/></Relationships>
</file>

<file path=ppt/slides/_rels/slide13.xml.rels><?xml version="1.0" encoding="UTF-8" standalone="yes" ?><Relationships xmlns="http://schemas.openxmlformats.org/package/2006/relationships"><Relationship Id="rId3" Target="../media/image19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3" Target="../media/image20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21.jpeg" Type="http://schemas.openxmlformats.org/officeDocument/2006/relationships/image"/></Relationships>
</file>

<file path=ppt/slides/_rels/slide15.xml.rels><?xml version="1.0" encoding="UTF-8" standalone="yes" ?><Relationships xmlns="http://schemas.openxmlformats.org/package/2006/relationships"><Relationship Id="rId3" Target="../media/image22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6.xml.rels><?xml version="1.0" encoding="UTF-8" standalone="yes" ?><Relationships xmlns="http://schemas.openxmlformats.org/package/2006/relationships"><Relationship Id="rId3" Target="../media/image23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7.xml.rels><?xml version="1.0" encoding="UTF-8" standalone="yes" ?><Relationships xmlns="http://schemas.openxmlformats.org/package/2006/relationships"><Relationship Id="rId3" Target="../media/image24.pn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8.xml.rels><?xml version="1.0" encoding="UTF-8" standalone="yes" ?><Relationships xmlns="http://schemas.openxmlformats.org/package/2006/relationships"><Relationship Id="rId3" Target="../media/image25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9.xml.rels><?xml version="1.0" encoding="UTF-8" standalone="yes" ?><Relationships xmlns="http://schemas.openxmlformats.org/package/2006/relationships"><Relationship Id="rId3" Target="../media/image26.pn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hdphoto1.wdp" Type="http://schemas.microsoft.com/office/2007/relationships/hdphoto"/><Relationship Id="rId4" Target="../media/image4.png" Type="http://schemas.openxmlformats.org/officeDocument/2006/relationships/image"/></Relationships>
</file>

<file path=ppt/slides/_rels/slide20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3" Target="../media/image5.pn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hdphoto2.wdp" Type="http://schemas.microsoft.com/office/2007/relationships/hdphoto"/></Relationships>
</file>

<file path=ppt/slides/_rels/slide4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7.pn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8.pn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13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1843" y="2298422"/>
            <a:ext cx="3891657" cy="370835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83767" y="1288715"/>
            <a:ext cx="53575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96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Gabriola" panose="04040605051002020D02" pitchFamily="82" charset="0"/>
              </a:rPr>
              <a:t>Кіт-патріот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93669" y="673007"/>
            <a:ext cx="9353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Донецький обласний палац дитячої та юнацької творчості</a:t>
            </a:r>
            <a:endParaRPr lang="en-US" sz="2800" dirty="0">
              <a:solidFill>
                <a:srgbClr val="86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66487" y="4088674"/>
            <a:ext cx="4654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 гуртка «Світ рукоділля»</a:t>
            </a:r>
          </a:p>
          <a:p>
            <a:r>
              <a:rPr lang="uk-UA" sz="2400" dirty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Савіна Наталія</a:t>
            </a:r>
            <a:endParaRPr lang="en-US" sz="2400" dirty="0">
              <a:solidFill>
                <a:srgbClr val="86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84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6934" y="637875"/>
            <a:ext cx="3140015" cy="55822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219134" y="1124247"/>
            <a:ext cx="44240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3. З'єднуємо частини вуха рожевого та білого кольорів клеєм за зразком </a:t>
            </a:r>
          </a:p>
        </p:txBody>
      </p:sp>
    </p:spTree>
    <p:extLst>
      <p:ext uri="{BB962C8B-B14F-4D97-AF65-F5344CB8AC3E}">
        <p14:creationId xmlns:p14="http://schemas.microsoft.com/office/powerpoint/2010/main" val="111138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686" b="-1692"/>
          <a:stretch/>
        </p:blipFill>
        <p:spPr>
          <a:xfrm rot="5400000">
            <a:off x="2806743" y="2613337"/>
            <a:ext cx="3235795" cy="33427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1" b="-1"/>
          <a:stretch/>
        </p:blipFill>
        <p:spPr>
          <a:xfrm rot="5400000">
            <a:off x="6638657" y="2896400"/>
            <a:ext cx="3235795" cy="27765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238966" y="653007"/>
            <a:ext cx="97140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4. З’єднуємо дві частини вуха білого та бежевого кольорів</a:t>
            </a:r>
          </a:p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 за допомогою шва «через край». Зшиваємо цю деталь не до кінця, залишаємо низ вуха</a:t>
            </a:r>
          </a:p>
        </p:txBody>
      </p:sp>
    </p:spTree>
    <p:extLst>
      <p:ext uri="{BB962C8B-B14F-4D97-AF65-F5344CB8AC3E}">
        <p14:creationId xmlns:p14="http://schemas.microsoft.com/office/powerpoint/2010/main" val="1902965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8464" y="738224"/>
            <a:ext cx="3278039" cy="53399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0694" y="2987198"/>
            <a:ext cx="3712786" cy="34567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10089" y="524103"/>
            <a:ext cx="59667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5. Наповнюємо деталі вух через </a:t>
            </a:r>
          </a:p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    отвір ватою. Зашиваємо швом  </a:t>
            </a:r>
          </a:p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    «через край»</a:t>
            </a:r>
          </a:p>
        </p:txBody>
      </p:sp>
    </p:spTree>
    <p:extLst>
      <p:ext uri="{BB962C8B-B14F-4D97-AF65-F5344CB8AC3E}">
        <p14:creationId xmlns:p14="http://schemas.microsoft.com/office/powerpoint/2010/main" val="2312522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023145" y="242910"/>
            <a:ext cx="4289484" cy="76257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338574" y="675303"/>
            <a:ext cx="98379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6. Зшиваємо хвіст швом «через край», наповнюємо ватою</a:t>
            </a:r>
          </a:p>
        </p:txBody>
      </p:sp>
    </p:spTree>
    <p:extLst>
      <p:ext uri="{BB962C8B-B14F-4D97-AF65-F5344CB8AC3E}">
        <p14:creationId xmlns:p14="http://schemas.microsoft.com/office/powerpoint/2010/main" val="367334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95040" y="1797890"/>
            <a:ext cx="2584340" cy="45943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233869" y="2802911"/>
            <a:ext cx="4594382" cy="25843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500994" y="474453"/>
            <a:ext cx="9980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7. Наклеюємо дрібні деталі на голову та тулуб іграшки </a:t>
            </a:r>
          </a:p>
        </p:txBody>
      </p:sp>
    </p:spTree>
    <p:extLst>
      <p:ext uri="{BB962C8B-B14F-4D97-AF65-F5344CB8AC3E}">
        <p14:creationId xmlns:p14="http://schemas.microsoft.com/office/powerpoint/2010/main" val="673687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72223" y="1743892"/>
            <a:ext cx="5724960" cy="33702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489044" y="1889185"/>
            <a:ext cx="597150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8. </a:t>
            </a:r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Приклеюємо очі та ніс.</a:t>
            </a:r>
          </a:p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   Швом «вперед голка» вишиваємо </a:t>
            </a:r>
          </a:p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   вуса та рот</a:t>
            </a:r>
          </a:p>
        </p:txBody>
      </p:sp>
    </p:spTree>
    <p:extLst>
      <p:ext uri="{BB962C8B-B14F-4D97-AF65-F5344CB8AC3E}">
        <p14:creationId xmlns:p14="http://schemas.microsoft.com/office/powerpoint/2010/main" val="1105638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6740" y="645543"/>
            <a:ext cx="3131389" cy="55669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43464" y="2484408"/>
            <a:ext cx="68210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9. Пришиваємо до тулуба хвіст та вуха</a:t>
            </a:r>
          </a:p>
        </p:txBody>
      </p:sp>
    </p:spTree>
    <p:extLst>
      <p:ext uri="{BB962C8B-B14F-4D97-AF65-F5344CB8AC3E}">
        <p14:creationId xmlns:p14="http://schemas.microsoft.com/office/powerpoint/2010/main" val="1981100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002" y="703852"/>
            <a:ext cx="3158002" cy="5450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561" y="1708030"/>
            <a:ext cx="594425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10. Зшиваємо дві деталі тулуба </a:t>
            </a:r>
          </a:p>
          <a:p>
            <a:r>
              <a:rPr lang="uk-UA" sz="4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між собою швом «через край».</a:t>
            </a:r>
          </a:p>
          <a:p>
            <a:r>
              <a:rPr lang="uk-UA" sz="4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 Робимо це не до кінця.</a:t>
            </a:r>
          </a:p>
        </p:txBody>
      </p:sp>
    </p:spTree>
    <p:extLst>
      <p:ext uri="{BB962C8B-B14F-4D97-AF65-F5344CB8AC3E}">
        <p14:creationId xmlns:p14="http://schemas.microsoft.com/office/powerpoint/2010/main" val="671317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80513" y="1110343"/>
            <a:ext cx="3187337" cy="4976948"/>
          </a:xfrm>
          <a:prstGeom prst="rect">
            <a:avLst/>
          </a:prstGeom>
          <a:ln w="76200">
            <a:solidFill>
              <a:srgbClr val="00B0F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577970" y="2334982"/>
            <a:ext cx="59534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11. Наповнюємо іграшку ватою</a:t>
            </a:r>
          </a:p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    та зшиваємо. </a:t>
            </a:r>
          </a:p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    Іграшка  кіт-патріот готова.</a:t>
            </a:r>
          </a:p>
        </p:txBody>
      </p:sp>
    </p:spTree>
    <p:extLst>
      <p:ext uri="{BB962C8B-B14F-4D97-AF65-F5344CB8AC3E}">
        <p14:creationId xmlns:p14="http://schemas.microsoft.com/office/powerpoint/2010/main" val="1806967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Овальная выноска 3"/>
          <p:cNvSpPr/>
          <p:nvPr/>
        </p:nvSpPr>
        <p:spPr>
          <a:xfrm>
            <a:off x="2168434" y="413239"/>
            <a:ext cx="9225607" cy="4067321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Отже іграшка - це не лише предмет гри, вона дуже багато може розповісти про історію своєї країни, про звичаї і традиції народу, про традиційний одяг  та їх спосіб життя. З іграшкою пов’язано багато легенд і казок, вона вчить нас, як правильно поводити себе, і навпаки - як не варто себе вести. Існуючи поряд, народна і сучасна іграшки  доповнюють одна одну.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76"/>
          <a:stretch/>
        </p:blipFill>
        <p:spPr>
          <a:xfrm flipH="1">
            <a:off x="195942" y="2129245"/>
            <a:ext cx="3579224" cy="431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460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вальная выноска 2"/>
          <p:cNvSpPr/>
          <p:nvPr/>
        </p:nvSpPr>
        <p:spPr>
          <a:xfrm>
            <a:off x="1183256" y="379563"/>
            <a:ext cx="9825487" cy="1966822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Gabriola" panose="04040605051002020D02" pitchFamily="82" charset="0"/>
              </a:rPr>
              <a:t>Із давніх-давен діти навчались пізнавати та розуміти світ у процесі гри. І завжди поряд з дитиною була іграшка. Її виготовляли тато й мати, робила собі сама малеча.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204"/>
          <a:stretch/>
        </p:blipFill>
        <p:spPr>
          <a:xfrm flipH="1">
            <a:off x="679269" y="1920239"/>
            <a:ext cx="3553097" cy="466344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488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43124" y="2490842"/>
            <a:ext cx="5010476" cy="366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045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27692" y="2089626"/>
            <a:ext cx="613661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6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Дякую за увагу</a:t>
            </a:r>
          </a:p>
        </p:txBody>
      </p:sp>
    </p:spTree>
    <p:extLst>
      <p:ext uri="{BB962C8B-B14F-4D97-AF65-F5344CB8AC3E}">
        <p14:creationId xmlns:p14="http://schemas.microsoft.com/office/powerpoint/2010/main" val="186308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546"/>
            <a:ext cx="12192000" cy="6858000"/>
          </a:xfrm>
          <a:prstGeom prst="rect">
            <a:avLst/>
          </a:prstGeom>
        </p:spPr>
      </p:pic>
      <p:sp>
        <p:nvSpPr>
          <p:cNvPr id="3" name="Овальная выноска 2"/>
          <p:cNvSpPr/>
          <p:nvPr/>
        </p:nvSpPr>
        <p:spPr>
          <a:xfrm flipH="1">
            <a:off x="876733" y="969758"/>
            <a:ext cx="8156772" cy="3388868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Gabriola" panose="04040605051002020D02" pitchFamily="82" charset="0"/>
              </a:rPr>
              <a:t>Надзвичайно давньою є й історія української іграшки. В Україні її виготовляли із найрізноманітніших матеріалів: лози, сиру, соломи, трави, глини, тканини, дерева.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89848" l="0" r="8984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2300" y="3622481"/>
            <a:ext cx="4273503" cy="285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976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вальная выноска 2"/>
          <p:cNvSpPr/>
          <p:nvPr/>
        </p:nvSpPr>
        <p:spPr>
          <a:xfrm>
            <a:off x="6731315" y="631700"/>
            <a:ext cx="4959942" cy="4031740"/>
          </a:xfrm>
          <a:prstGeom prst="wedgeEllipseCallout">
            <a:avLst>
              <a:gd name="adj1" fmla="val -14078"/>
              <a:gd name="adj2" fmla="val 9423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Gabriola" panose="04040605051002020D02" pitchFamily="82" charset="0"/>
              </a:rPr>
              <a:t>Зазвичай це були усілякі тварини: коники, баранці, кози, цапи, бички, коти, корови, собаки, свинки, зайчики, рибки, півники, чаєчки, зозульки, тури, леви, ведмеді, фантастичні звірі.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5786" y="1327603"/>
            <a:ext cx="5844420" cy="43429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08016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вальная выноска 2"/>
          <p:cNvSpPr/>
          <p:nvPr/>
        </p:nvSpPr>
        <p:spPr>
          <a:xfrm flipH="1">
            <a:off x="464194" y="418012"/>
            <a:ext cx="8614491" cy="3628048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Але іграшки не залишилися в минулому. Розмаїття форм і кольорів сучасної української іграшки просто вражає.</a:t>
            </a:r>
          </a:p>
          <a:p>
            <a:pPr algn="ctr"/>
            <a:r>
              <a:rPr lang="uk-UA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Сучасна іграшка потребує і сучасних матеріалів. Це вже не солома, нитки та дерево, а більш сучасні тканини, фетр, бісер та інше.   І сьогодні багато майстрів з виготовлення іграшок.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168"/>
          <a:stretch/>
        </p:blipFill>
        <p:spPr>
          <a:xfrm>
            <a:off x="8490517" y="2820934"/>
            <a:ext cx="3082835" cy="370985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30335" y="4143537"/>
            <a:ext cx="2309658" cy="228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358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rgbClr val="FFC0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884457" y="1164360"/>
            <a:ext cx="4915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Gabriola" panose="04040605051002020D02" pitchFamily="82" charset="0"/>
              </a:rPr>
              <a:t>Творча робота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78752" y="860445"/>
            <a:ext cx="3961712" cy="54119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707366" y="3321594"/>
            <a:ext cx="54601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600" dirty="0">
                <a:ln>
                  <a:solidFill>
                    <a:srgbClr val="002060"/>
                  </a:solidFill>
                </a:ln>
                <a:solidFill>
                  <a:srgbClr val="FFFF00"/>
                </a:solidFill>
                <a:latin typeface="Gabriola" panose="04040605051002020D02" pitchFamily="82" charset="0"/>
              </a:rPr>
              <a:t>Кіт-патріот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19790" y="2242978"/>
            <a:ext cx="28216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000" dirty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Іграшка</a:t>
            </a:r>
          </a:p>
        </p:txBody>
      </p:sp>
    </p:spTree>
    <p:extLst>
      <p:ext uri="{BB962C8B-B14F-4D97-AF65-F5344CB8AC3E}">
        <p14:creationId xmlns:p14="http://schemas.microsoft.com/office/powerpoint/2010/main" val="3569722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07102" y="207034"/>
            <a:ext cx="67649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6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Gabriola" panose="04040605051002020D02" pitchFamily="82" charset="0"/>
              </a:rPr>
              <a:t>Матеріали і інструменти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6919494" y="733183"/>
            <a:ext cx="3235985" cy="57528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173193" y="1376892"/>
            <a:ext cx="43304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32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Gabriola" panose="04040605051002020D02" pitchFamily="82" charset="0"/>
              </a:rPr>
              <a:t>Фетр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32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Gabriola" panose="04040605051002020D02" pitchFamily="82" charset="0"/>
              </a:rPr>
              <a:t>Нитки, голка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32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Gabriola" panose="04040605051002020D02" pitchFamily="82" charset="0"/>
              </a:rPr>
              <a:t>Лекало деталей іграшки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32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Gabriola" panose="04040605051002020D02" pitchFamily="82" charset="0"/>
              </a:rPr>
              <a:t>Ножиці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32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Gabriola" panose="04040605051002020D02" pitchFamily="82" charset="0"/>
              </a:rPr>
              <a:t>Простий олівець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32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Gabriola" panose="04040605051002020D02" pitchFamily="82" charset="0"/>
              </a:rPr>
              <a:t>Серце з українським орнаментом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32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Gabriola" panose="04040605051002020D02" pitchFamily="82" charset="0"/>
              </a:rPr>
              <a:t>Клей-пістолет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32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Gabriola" panose="04040605051002020D02" pitchFamily="82" charset="0"/>
              </a:rPr>
              <a:t>Вата</a:t>
            </a:r>
          </a:p>
        </p:txBody>
      </p:sp>
    </p:spTree>
    <p:extLst>
      <p:ext uri="{BB962C8B-B14F-4D97-AF65-F5344CB8AC3E}">
        <p14:creationId xmlns:p14="http://schemas.microsoft.com/office/powerpoint/2010/main" val="3107934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36870" y="722223"/>
            <a:ext cx="3329796" cy="54135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763261" y="2256670"/>
            <a:ext cx="37369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1. Вирізаємо з паперу </a:t>
            </a:r>
          </a:p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   деталі іграшки  </a:t>
            </a:r>
          </a:p>
        </p:txBody>
      </p:sp>
    </p:spTree>
    <p:extLst>
      <p:ext uri="{BB962C8B-B14F-4D97-AF65-F5344CB8AC3E}">
        <p14:creationId xmlns:p14="http://schemas.microsoft.com/office/powerpoint/2010/main" val="1157747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7491444" y="1816460"/>
            <a:ext cx="4518055" cy="2541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7382" y="1673523"/>
            <a:ext cx="2494112" cy="44339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52090" y="1794294"/>
            <a:ext cx="453842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2. </a:t>
            </a:r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Прикладаємо шаблони</a:t>
            </a:r>
          </a:p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    на фетр, обводимо та </a:t>
            </a:r>
          </a:p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    вирізаємо, відповідно до</a:t>
            </a:r>
          </a:p>
          <a:p>
            <a:r>
              <a:rPr lang="uk-UA" sz="4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abriola" panose="04040605051002020D02" pitchFamily="82" charset="0"/>
              </a:rPr>
              <a:t>    кількості деталей </a:t>
            </a:r>
          </a:p>
        </p:txBody>
      </p:sp>
    </p:spTree>
    <p:extLst>
      <p:ext uri="{BB962C8B-B14F-4D97-AF65-F5344CB8AC3E}">
        <p14:creationId xmlns:p14="http://schemas.microsoft.com/office/powerpoint/2010/main" val="3659646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432</Words>
  <Application>Microsoft Office PowerPoint</Application>
  <PresentationFormat>Широкий екран</PresentationFormat>
  <Paragraphs>47</Paragraphs>
  <Slides>20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Gabriola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SPecialiST</dc:creator>
  <cp:lastModifiedBy>Максим Коляда</cp:lastModifiedBy>
  <cp:revision>44</cp:revision>
  <dcterms:created xsi:type="dcterms:W3CDTF">2024-05-12T10:27:36Z</dcterms:created>
  <dcterms:modified xsi:type="dcterms:W3CDTF">2025-01-09T08:05:31Z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1046059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