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72" r:id="rId11"/>
    <p:sldId id="273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2629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1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az-Cyrl-AZ" dirty="0"/>
              <a:t>Отримуємо</a:t>
            </a:r>
            <a:r>
              <a:rPr lang="az-Cyrl-AZ" baseline="0" dirty="0"/>
              <a:t> інформацію через</a:t>
            </a:r>
            <a:endParaRPr lang="az-Cyrl-AZ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UA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Інформація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09C-4576-8C8F-9C2A45DAE93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09C-4576-8C8F-9C2A45DAE93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2C8E-464A-A23F-0D410500370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E09C-4576-8C8F-9C2A45DAE932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UA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0">
                  <c:v>Слово</c:v>
                </c:pt>
                <c:pt idx="1">
                  <c:v>Звуки</c:v>
                </c:pt>
                <c:pt idx="2">
                  <c:v>Міміка, поза, жести, рухи тіла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</c:v>
                </c:pt>
                <c:pt idx="1">
                  <c:v>38</c:v>
                </c:pt>
                <c:pt idx="2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8E-464A-A23F-0D410500370D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UA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UA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UA"/>
          </a:p>
        </c:txPr>
      </c:legendEntry>
      <c:legendEntry>
        <c:idx val="3"/>
        <c:delete val="1"/>
      </c:legendEntry>
      <c:layout>
        <c:manualLayout>
          <c:xMode val="edge"/>
          <c:yMode val="edge"/>
          <c:x val="0.59945012753977278"/>
          <c:y val="0.18827616062254537"/>
          <c:w val="0.3923754837854242"/>
          <c:h val="0.68554704817737533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UA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UA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B8A1399-41A5-40EE-9CC0-76AE375AFDF8}" type="datetimeFigureOut">
              <a:rPr lang="ru-UA" smtClean="0"/>
              <a:t>30.10.2024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C606E6B-FD1A-42F2-96CB-28685ECA1A4E}" type="slidenum">
              <a:rPr lang="ru-UA" smtClean="0"/>
              <a:t>‹#›</a:t>
            </a:fld>
            <a:endParaRPr lang="ru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4770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A1399-41A5-40EE-9CC0-76AE375AFDF8}" type="datetimeFigureOut">
              <a:rPr lang="ru-UA" smtClean="0"/>
              <a:t>30.10.2024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06E6B-FD1A-42F2-96CB-28685ECA1A4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90476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A1399-41A5-40EE-9CC0-76AE375AFDF8}" type="datetimeFigureOut">
              <a:rPr lang="ru-UA" smtClean="0"/>
              <a:t>30.10.2024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06E6B-FD1A-42F2-96CB-28685ECA1A4E}" type="slidenum">
              <a:rPr lang="ru-UA" smtClean="0"/>
              <a:t>‹#›</a:t>
            </a:fld>
            <a:endParaRPr lang="ru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51717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A1399-41A5-40EE-9CC0-76AE375AFDF8}" type="datetimeFigureOut">
              <a:rPr lang="ru-UA" smtClean="0"/>
              <a:t>30.10.2024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06E6B-FD1A-42F2-96CB-28685ECA1A4E}" type="slidenum">
              <a:rPr lang="ru-UA" smtClean="0"/>
              <a:t>‹#›</a:t>
            </a:fld>
            <a:endParaRPr lang="ru-UA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15136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A1399-41A5-40EE-9CC0-76AE375AFDF8}" type="datetimeFigureOut">
              <a:rPr lang="ru-UA" smtClean="0"/>
              <a:t>30.10.2024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06E6B-FD1A-42F2-96CB-28685ECA1A4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487894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A1399-41A5-40EE-9CC0-76AE375AFDF8}" type="datetimeFigureOut">
              <a:rPr lang="ru-UA" smtClean="0"/>
              <a:t>30.10.2024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06E6B-FD1A-42F2-96CB-28685ECA1A4E}" type="slidenum">
              <a:rPr lang="ru-UA" smtClean="0"/>
              <a:t>‹#›</a:t>
            </a:fld>
            <a:endParaRPr lang="ru-UA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93879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A1399-41A5-40EE-9CC0-76AE375AFDF8}" type="datetimeFigureOut">
              <a:rPr lang="ru-UA" smtClean="0"/>
              <a:t>30.10.2024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06E6B-FD1A-42F2-96CB-28685ECA1A4E}" type="slidenum">
              <a:rPr lang="ru-UA" smtClean="0"/>
              <a:t>‹#›</a:t>
            </a:fld>
            <a:endParaRPr lang="ru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4918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A1399-41A5-40EE-9CC0-76AE375AFDF8}" type="datetimeFigureOut">
              <a:rPr lang="ru-UA" smtClean="0"/>
              <a:t>30.10.2024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06E6B-FD1A-42F2-96CB-28685ECA1A4E}" type="slidenum">
              <a:rPr lang="ru-UA" smtClean="0"/>
              <a:t>‹#›</a:t>
            </a:fld>
            <a:endParaRPr lang="ru-U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51636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A1399-41A5-40EE-9CC0-76AE375AFDF8}" type="datetimeFigureOut">
              <a:rPr lang="ru-UA" smtClean="0"/>
              <a:t>30.10.2024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06E6B-FD1A-42F2-96CB-28685ECA1A4E}" type="slidenum">
              <a:rPr lang="ru-UA" smtClean="0"/>
              <a:t>‹#›</a:t>
            </a:fld>
            <a:endParaRPr lang="ru-UA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7262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A1399-41A5-40EE-9CC0-76AE375AFDF8}" type="datetimeFigureOut">
              <a:rPr lang="ru-UA" smtClean="0"/>
              <a:t>30.10.2024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06E6B-FD1A-42F2-96CB-28685ECA1A4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9418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A1399-41A5-40EE-9CC0-76AE375AFDF8}" type="datetimeFigureOut">
              <a:rPr lang="ru-UA" smtClean="0"/>
              <a:t>30.10.2024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06E6B-FD1A-42F2-96CB-28685ECA1A4E}" type="slidenum">
              <a:rPr lang="ru-UA" smtClean="0"/>
              <a:t>‹#›</a:t>
            </a:fld>
            <a:endParaRPr lang="ru-UA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1482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A1399-41A5-40EE-9CC0-76AE375AFDF8}" type="datetimeFigureOut">
              <a:rPr lang="ru-UA" smtClean="0"/>
              <a:t>30.10.2024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06E6B-FD1A-42F2-96CB-28685ECA1A4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7742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A1399-41A5-40EE-9CC0-76AE375AFDF8}" type="datetimeFigureOut">
              <a:rPr lang="ru-UA" smtClean="0"/>
              <a:t>30.10.2024</a:t>
            </a:fld>
            <a:endParaRPr lang="ru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06E6B-FD1A-42F2-96CB-28685ECA1A4E}" type="slidenum">
              <a:rPr lang="ru-UA" smtClean="0"/>
              <a:t>‹#›</a:t>
            </a:fld>
            <a:endParaRPr lang="ru-UA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9943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A1399-41A5-40EE-9CC0-76AE375AFDF8}" type="datetimeFigureOut">
              <a:rPr lang="ru-UA" smtClean="0"/>
              <a:t>30.10.2024</a:t>
            </a:fld>
            <a:endParaRPr lang="ru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06E6B-FD1A-42F2-96CB-28685ECA1A4E}" type="slidenum">
              <a:rPr lang="ru-UA" smtClean="0"/>
              <a:t>‹#›</a:t>
            </a:fld>
            <a:endParaRPr lang="ru-U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7658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A1399-41A5-40EE-9CC0-76AE375AFDF8}" type="datetimeFigureOut">
              <a:rPr lang="ru-UA" smtClean="0"/>
              <a:t>30.10.2024</a:t>
            </a:fld>
            <a:endParaRPr lang="ru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06E6B-FD1A-42F2-96CB-28685ECA1A4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5029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A1399-41A5-40EE-9CC0-76AE375AFDF8}" type="datetimeFigureOut">
              <a:rPr lang="ru-UA" smtClean="0"/>
              <a:t>30.10.2024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06E6B-FD1A-42F2-96CB-28685ECA1A4E}" type="slidenum">
              <a:rPr lang="ru-UA" smtClean="0"/>
              <a:t>‹#›</a:t>
            </a:fld>
            <a:endParaRPr lang="ru-UA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7571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A1399-41A5-40EE-9CC0-76AE375AFDF8}" type="datetimeFigureOut">
              <a:rPr lang="ru-UA" smtClean="0"/>
              <a:t>30.10.2024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06E6B-FD1A-42F2-96CB-28685ECA1A4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74157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B8A1399-41A5-40EE-9CC0-76AE375AFDF8}" type="datetimeFigureOut">
              <a:rPr lang="ru-UA" smtClean="0"/>
              <a:t>30.10.2024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C606E6B-FD1A-42F2-96CB-28685ECA1A4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09261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9802A4-7A5A-42E9-B4D9-BA54DB7251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77729" y="1672030"/>
            <a:ext cx="7285703" cy="3810950"/>
          </a:xfrm>
        </p:spPr>
        <p:txBody>
          <a:bodyPr>
            <a:normAutofit fontScale="90000"/>
          </a:bodyPr>
          <a:lstStyle/>
          <a:p>
            <a:r>
              <a:rPr lang="uk-UA" altLang="ru-UA" sz="5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Вітаємо учасників </a:t>
            </a:r>
            <a:r>
              <a:rPr lang="uk-UA" altLang="ru-UA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мейнстріму </a:t>
            </a:r>
            <a:br>
              <a:rPr lang="uk-UA" altLang="ru-UA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ru-UA" sz="5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uk-UA" sz="3300" b="1" i="1" dirty="0">
                <a:solidFill>
                  <a:srgbClr val="9933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«Позашкілля: виклики – пошуки – знахідки!»</a:t>
            </a:r>
            <a:br>
              <a:rPr lang="uk-UA" sz="3600" b="1" i="1" dirty="0">
                <a:solidFill>
                  <a:srgbClr val="9933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uk-UA" sz="3600" b="1" i="1" dirty="0">
                <a:solidFill>
                  <a:srgbClr val="9933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ІІІ зустріч</a:t>
            </a:r>
            <a:r>
              <a:rPr lang="uk-UA" sz="3600" b="1" i="1" dirty="0">
                <a:solidFill>
                  <a:srgbClr val="99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br>
              <a:rPr lang="ru-UA" sz="3600" dirty="0">
                <a:solidFill>
                  <a:srgbClr val="993300"/>
                </a:solidFill>
              </a:rPr>
            </a:br>
            <a:endParaRPr lang="ru-UA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640ACD8E-FA18-4C0C-AAB6-844B1969EF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5767" y="309716"/>
            <a:ext cx="457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2"/>
              </a:buBlip>
              <a:defRPr sz="2400">
                <a:solidFill>
                  <a:srgbClr val="333333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Blip>
                <a:blip r:embed="rId2"/>
              </a:buBlip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Blip>
                <a:blip r:embed="rId2"/>
              </a:buBlip>
              <a:defRPr>
                <a:solidFill>
                  <a:srgbClr val="333333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Blip>
                <a:blip r:embed="rId2"/>
              </a:buBlip>
              <a:defRPr sz="1600">
                <a:solidFill>
                  <a:srgbClr val="333333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Blip>
                <a:blip r:embed="rId2"/>
              </a:buBlip>
              <a:defRPr sz="1600">
                <a:solidFill>
                  <a:srgbClr val="333333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600">
                <a:solidFill>
                  <a:srgbClr val="333333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600">
                <a:solidFill>
                  <a:srgbClr val="333333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600">
                <a:solidFill>
                  <a:srgbClr val="333333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600">
                <a:solidFill>
                  <a:srgbClr val="333333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uk-UA" altLang="ru-UA" sz="2000" b="1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Донецький</a:t>
            </a:r>
            <a:r>
              <a:rPr lang="ru-RU" altLang="ru-UA" sz="2000" b="1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uk-UA" altLang="ru-UA" sz="2000" b="1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обласний палац дитячої та юнацької творчості</a:t>
            </a:r>
          </a:p>
        </p:txBody>
      </p:sp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11D8E0C6-8E86-4F6A-A7F5-F3FA3E264278}"/>
              </a:ext>
            </a:extLst>
          </p:cNvPr>
          <p:cNvSpPr txBox="1">
            <a:spLocks/>
          </p:cNvSpPr>
          <p:nvPr/>
        </p:nvSpPr>
        <p:spPr>
          <a:xfrm>
            <a:off x="1" y="5482980"/>
            <a:ext cx="12191999" cy="146992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altLang="ru-UA" sz="38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Зареєструйтесь у чаті: прізвище, ім’я; гурток; заклад (Іванова Ганна, керівник хореографічного гуртка «Зірочка» ОПДЮТ)  </a:t>
            </a:r>
            <a:endParaRPr lang="en-US" altLang="ru-UA" sz="3800" b="1" i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5419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B97547-E519-4BF1-AC11-8D176A8AD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>
                <a:solidFill>
                  <a:srgbClr val="5C2629"/>
                </a:solidFill>
              </a:rPr>
              <a:t>Способи і прийоми педагогічного спілкування</a:t>
            </a:r>
            <a:endParaRPr lang="ru-UA" dirty="0">
              <a:solidFill>
                <a:srgbClr val="5C2629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DC0F44-0278-4F67-BD46-863C529CB4EE}"/>
              </a:ext>
            </a:extLst>
          </p:cNvPr>
          <p:cNvSpPr txBox="1"/>
          <p:nvPr/>
        </p:nvSpPr>
        <p:spPr>
          <a:xfrm>
            <a:off x="690721" y="2403986"/>
            <a:ext cx="391815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1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Вербальні</a:t>
            </a:r>
            <a:endParaRPr lang="ru-UA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B699EB-C915-474D-9CC8-68F2D43F8201}"/>
              </a:ext>
            </a:extLst>
          </p:cNvPr>
          <p:cNvSpPr txBox="1"/>
          <p:nvPr/>
        </p:nvSpPr>
        <p:spPr>
          <a:xfrm>
            <a:off x="6096000" y="2406567"/>
            <a:ext cx="391815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1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32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Нев</a:t>
            </a:r>
            <a:r>
              <a:rPr lang="uk-UA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ербальні</a:t>
            </a:r>
            <a:endParaRPr lang="ru-UA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Прямоугольник: скругленные противолежащие углы 7">
            <a:extLst>
              <a:ext uri="{FF2B5EF4-FFF2-40B4-BE49-F238E27FC236}">
                <a16:creationId xmlns:a16="http://schemas.microsoft.com/office/drawing/2014/main" id="{C12B1BA1-ECB9-465C-B089-EB86DA3A41E9}"/>
              </a:ext>
            </a:extLst>
          </p:cNvPr>
          <p:cNvSpPr/>
          <p:nvPr/>
        </p:nvSpPr>
        <p:spPr>
          <a:xfrm>
            <a:off x="1167588" y="3429000"/>
            <a:ext cx="2964420" cy="584775"/>
          </a:xfrm>
          <a:prstGeom prst="round2Diag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Слово</a:t>
            </a:r>
            <a:endParaRPr lang="ru-UA" sz="3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944C6E-C1E9-4B9E-B93E-329C4CA25602}"/>
              </a:ext>
            </a:extLst>
          </p:cNvPr>
          <p:cNvSpPr txBox="1"/>
          <p:nvPr/>
        </p:nvSpPr>
        <p:spPr>
          <a:xfrm>
            <a:off x="661218" y="4572002"/>
            <a:ext cx="1023538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z-Cyrl-A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«</a:t>
            </a:r>
            <a:r>
              <a:rPr lang="az-Cyrl-AZ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Слово – найтонший дотик до серця; воно може стати і ніжною запашною квіткою, і живою водою, що повертає віру в добро, і гострим ножем, і розпеченим залізом, і брудом… Словом можна вбити й оживити, поранити і вилікувати, посіяти тривогу й безнадію і одухотворити, розсіяти сумнів і засмутити, викликати посмішку і сльози, породити віру в людину і посіяти зневіру, надихнути на працю і скувати сили душі…</a:t>
            </a:r>
            <a:r>
              <a:rPr lang="az-Cyrl-A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» ( В. Сухомлинський).</a:t>
            </a:r>
            <a:endParaRPr lang="ru-UA" dirty="0"/>
          </a:p>
        </p:txBody>
      </p:sp>
      <p:sp>
        <p:nvSpPr>
          <p:cNvPr id="12" name="Прямоугольник: скругленные противолежащие углы 11">
            <a:extLst>
              <a:ext uri="{FF2B5EF4-FFF2-40B4-BE49-F238E27FC236}">
                <a16:creationId xmlns:a16="http://schemas.microsoft.com/office/drawing/2014/main" id="{9637A2C1-9531-4207-80A6-D009E2ADDFD1}"/>
              </a:ext>
            </a:extLst>
          </p:cNvPr>
          <p:cNvSpPr/>
          <p:nvPr/>
        </p:nvSpPr>
        <p:spPr>
          <a:xfrm>
            <a:off x="5447062" y="3128448"/>
            <a:ext cx="5577350" cy="1303867"/>
          </a:xfrm>
          <a:prstGeom prst="round2Diag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uk-UA" sz="2400" b="0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іміка обличчя, пози, жести, рухи, </a:t>
            </a:r>
            <a:r>
              <a:rPr lang="uk-UA" sz="2400" b="0" i="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парамова</a:t>
            </a:r>
            <a:r>
              <a:rPr lang="uk-UA" sz="2400" b="0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uk-UA" sz="2000" b="0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невербальне звучання повідомлень, манера передачі інформації).</a:t>
            </a:r>
            <a:endParaRPr lang="uk-UA" sz="20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1496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CDC986F0-3A28-456D-8D01-00557C3B08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22259556"/>
              </p:ext>
            </p:extLst>
          </p:nvPr>
        </p:nvGraphicFramePr>
        <p:xfrm>
          <a:off x="1295401" y="2041288"/>
          <a:ext cx="9601195" cy="3834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68D8D0D0-4E18-4EB1-B410-5FFBBF712DAA}"/>
              </a:ext>
            </a:extLst>
          </p:cNvPr>
          <p:cNvSpPr txBox="1">
            <a:spLocks/>
          </p:cNvSpPr>
          <p:nvPr/>
        </p:nvSpPr>
        <p:spPr>
          <a:xfrm>
            <a:off x="1295401" y="737421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dirty="0">
                <a:solidFill>
                  <a:srgbClr val="5C2629"/>
                </a:solidFill>
              </a:rPr>
              <a:t>Способи і прийоми педагогічного спілкування </a:t>
            </a:r>
            <a:r>
              <a:rPr lang="uk-UA" sz="2700" dirty="0">
                <a:solidFill>
                  <a:srgbClr val="5C2629"/>
                </a:solidFill>
              </a:rPr>
              <a:t>(за дослідженнями Алана Піза)</a:t>
            </a:r>
            <a:endParaRPr lang="ru-UA" sz="2700" dirty="0">
              <a:solidFill>
                <a:srgbClr val="5C26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9574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B97547-E519-4BF1-AC11-8D176A8AD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rgbClr val="5C2629"/>
                </a:solidFill>
              </a:rPr>
              <a:t>Стиль педагогічного спілкування</a:t>
            </a:r>
            <a:endParaRPr lang="ru-UA" dirty="0">
              <a:solidFill>
                <a:srgbClr val="5C2629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DC0F44-0278-4F67-BD46-863C529CB4EE}"/>
              </a:ext>
            </a:extLst>
          </p:cNvPr>
          <p:cNvSpPr txBox="1"/>
          <p:nvPr/>
        </p:nvSpPr>
        <p:spPr>
          <a:xfrm>
            <a:off x="1710813" y="2698955"/>
            <a:ext cx="905551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1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32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це усталена система способів і прийомів, які застосовує педагог під час взаємодії з вихованцями.</a:t>
            </a:r>
            <a:endParaRPr lang="ru-UA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CF3017-4111-444A-BCD5-0ACBA8BEAA13}"/>
              </a:ext>
            </a:extLst>
          </p:cNvPr>
          <p:cNvSpPr txBox="1"/>
          <p:nvPr/>
        </p:nvSpPr>
        <p:spPr>
          <a:xfrm>
            <a:off x="993057" y="4444709"/>
            <a:ext cx="329872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Стилі спілкування:</a:t>
            </a:r>
          </a:p>
          <a:p>
            <a:pPr marL="457200" indent="-457200" algn="just">
              <a:buFontTx/>
              <a:buChar char="-"/>
            </a:pPr>
            <a:r>
              <a:rPr lang="uk-UA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демократичний;</a:t>
            </a:r>
          </a:p>
          <a:p>
            <a:pPr marL="457200" indent="-457200" algn="just">
              <a:buFontTx/>
              <a:buChar char="-"/>
            </a:pPr>
            <a:r>
              <a:rPr lang="uk-UA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авторитарний;</a:t>
            </a:r>
          </a:p>
          <a:p>
            <a:pPr marL="457200" indent="-457200" algn="just">
              <a:buFontTx/>
              <a:buChar char="-"/>
            </a:pPr>
            <a:r>
              <a:rPr lang="uk-UA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ліберальний.</a:t>
            </a:r>
            <a:endParaRPr lang="ru-UA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D3A79D-F5D4-4EE6-86B7-E2ECC752F77B}"/>
              </a:ext>
            </a:extLst>
          </p:cNvPr>
          <p:cNvSpPr txBox="1"/>
          <p:nvPr/>
        </p:nvSpPr>
        <p:spPr>
          <a:xfrm>
            <a:off x="4412229" y="4436292"/>
            <a:ext cx="697598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Стилі діяльності супроводжують стилі поведінки:</a:t>
            </a:r>
            <a:endParaRPr lang="uk-UA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uk-UA" sz="2400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конфліктний, конфронтаційний, співробітництва, компромісний, пристосовницький, стиль уникнення, придушення, суперництва і захисту</a:t>
            </a:r>
            <a:r>
              <a:rPr lang="uk-UA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ru-UA" sz="3200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4018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B97547-E519-4BF1-AC11-8D176A8AD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819900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uk-UA" dirty="0">
                <a:solidFill>
                  <a:srgbClr val="5C2629"/>
                </a:solidFill>
              </a:rPr>
              <a:t>Стиль педагогічного спілкування</a:t>
            </a:r>
            <a:br>
              <a:rPr lang="uk-UA" dirty="0">
                <a:solidFill>
                  <a:srgbClr val="5C2629"/>
                </a:solidFill>
              </a:rPr>
            </a:br>
            <a:r>
              <a:rPr lang="uk-UA" sz="2700" dirty="0">
                <a:solidFill>
                  <a:srgbClr val="5C2629"/>
                </a:solidFill>
              </a:rPr>
              <a:t>за </a:t>
            </a:r>
            <a:r>
              <a:rPr lang="uk-UA" sz="2700" dirty="0" err="1">
                <a:solidFill>
                  <a:srgbClr val="5C2629"/>
                </a:solidFill>
              </a:rPr>
              <a:t>В.Кан</a:t>
            </a:r>
            <a:r>
              <a:rPr lang="uk-UA" sz="2700" dirty="0">
                <a:solidFill>
                  <a:srgbClr val="5C2629"/>
                </a:solidFill>
              </a:rPr>
              <a:t>-Калік</a:t>
            </a:r>
            <a:br>
              <a:rPr lang="uk-UA" sz="2000" dirty="0">
                <a:solidFill>
                  <a:srgbClr val="5C2629"/>
                </a:solidFill>
              </a:rPr>
            </a:br>
            <a:r>
              <a:rPr lang="uk-UA" sz="2700" dirty="0">
                <a:solidFill>
                  <a:srgbClr val="5C2629"/>
                </a:solidFill>
              </a:rPr>
              <a:t>(залежать від обставин та індивідуальних характеристик учасників)</a:t>
            </a:r>
            <a:endParaRPr lang="ru-UA" sz="2700" dirty="0">
              <a:solidFill>
                <a:srgbClr val="5C2629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DC0F44-0278-4F67-BD46-863C529CB4EE}"/>
              </a:ext>
            </a:extLst>
          </p:cNvPr>
          <p:cNvSpPr txBox="1"/>
          <p:nvPr/>
        </p:nvSpPr>
        <p:spPr>
          <a:xfrm>
            <a:off x="1710813" y="2698955"/>
            <a:ext cx="839183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1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1. </a:t>
            </a:r>
            <a:r>
              <a:rPr lang="uk-UA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С</a:t>
            </a:r>
            <a:r>
              <a:rPr lang="uk-UA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пілкування на підставі захоплення спільною творчою діяльністю.</a:t>
            </a:r>
          </a:p>
          <a:p>
            <a:pPr algn="just"/>
            <a:r>
              <a:rPr lang="uk-UA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2. С</a:t>
            </a:r>
            <a:r>
              <a:rPr lang="uk-UA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пілкування, що ґрунтується на дружньому ставленні. </a:t>
            </a:r>
          </a:p>
          <a:p>
            <a:pPr algn="just"/>
            <a:r>
              <a:rPr lang="uk-UA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3. Д</a:t>
            </a:r>
            <a:r>
              <a:rPr lang="uk-UA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истанційне спілкування. </a:t>
            </a:r>
          </a:p>
          <a:p>
            <a:pPr algn="just"/>
            <a:r>
              <a:rPr lang="uk-UA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4. С</a:t>
            </a:r>
            <a:r>
              <a:rPr lang="uk-UA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пілкування-залякування. </a:t>
            </a:r>
          </a:p>
          <a:p>
            <a:pPr algn="just"/>
            <a:r>
              <a:rPr lang="uk-UA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5. С</a:t>
            </a:r>
            <a:r>
              <a:rPr lang="uk-UA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пілкування-загравання. </a:t>
            </a:r>
          </a:p>
        </p:txBody>
      </p:sp>
    </p:spTree>
    <p:extLst>
      <p:ext uri="{BB962C8B-B14F-4D97-AF65-F5344CB8AC3E}">
        <p14:creationId xmlns:p14="http://schemas.microsoft.com/office/powerpoint/2010/main" val="34265909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B97547-E519-4BF1-AC11-8D176A8AD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935" y="819900"/>
            <a:ext cx="10958051" cy="1303867"/>
          </a:xfrm>
        </p:spPr>
        <p:txBody>
          <a:bodyPr>
            <a:normAutofit fontScale="90000"/>
          </a:bodyPr>
          <a:lstStyle/>
          <a:p>
            <a:r>
              <a:rPr lang="uk-UA" dirty="0">
                <a:solidFill>
                  <a:srgbClr val="5C2629"/>
                </a:solidFill>
              </a:rPr>
              <a:t>Стиль педагогічного спілкування</a:t>
            </a:r>
            <a:br>
              <a:rPr lang="uk-UA" dirty="0">
                <a:solidFill>
                  <a:srgbClr val="5C2629"/>
                </a:solidFill>
              </a:rPr>
            </a:br>
            <a:r>
              <a:rPr lang="uk-UA" sz="2700" dirty="0">
                <a:solidFill>
                  <a:schemeClr val="accent4">
                    <a:lumMod val="50000"/>
                  </a:schemeClr>
                </a:solidFill>
              </a:rPr>
              <a:t>за </a:t>
            </a:r>
            <a:r>
              <a:rPr lang="uk-UA" sz="18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А. Марковою, Л. </a:t>
            </a:r>
            <a:r>
              <a:rPr lang="uk-UA" sz="1800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Мітіною</a:t>
            </a:r>
            <a:br>
              <a:rPr lang="uk-UA" sz="2000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uk-UA" sz="22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ґрунтується на орієнтації педагога на процес або результат своєї праці, на динамічні характеристики стилю, на результативність педагогічного спілкування</a:t>
            </a:r>
            <a:endParaRPr lang="ru-UA" sz="22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DC0F44-0278-4F67-BD46-863C529CB4EE}"/>
              </a:ext>
            </a:extLst>
          </p:cNvPr>
          <p:cNvSpPr txBox="1"/>
          <p:nvPr/>
        </p:nvSpPr>
        <p:spPr>
          <a:xfrm>
            <a:off x="793954" y="2389239"/>
            <a:ext cx="10604091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1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22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1. Е</a:t>
            </a:r>
            <a:r>
              <a:rPr lang="uk-UA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моційно-імпровізаційний (орієнтація педагога переважно на процес навчання, недостатньо адекватне планування навчально-виховного процесу, використання великої кількості методів навчання);</a:t>
            </a:r>
          </a:p>
          <a:p>
            <a:pPr algn="just"/>
            <a:r>
              <a:rPr lang="uk-UA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2. Емоційно-методичний (орієнтація на процес і результат навчання, переважання інтуїтивності над </a:t>
            </a:r>
            <a:r>
              <a:rPr lang="uk-UA" sz="2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рефлексивністю</a:t>
            </a:r>
            <a:r>
              <a:rPr lang="uk-UA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, адекватне планування навчально-виховного процесу, висока оперативність);</a:t>
            </a:r>
          </a:p>
          <a:p>
            <a:pPr algn="just"/>
            <a:r>
              <a:rPr lang="uk-UA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3. </a:t>
            </a:r>
            <a:r>
              <a:rPr lang="uk-UA" sz="2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Міркувально</a:t>
            </a:r>
            <a:r>
              <a:rPr lang="uk-UA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-імпровізаційний (орієнтація на процес і результати навчання, адекватне планування навчально-виховного процесу, оперативність, поєднання інтуїтивності та </a:t>
            </a:r>
            <a:r>
              <a:rPr lang="uk-UA" sz="2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рефлексивності</a:t>
            </a:r>
            <a:r>
              <a:rPr lang="uk-UA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, недостатня винахідливість у виборі методів навчання);</a:t>
            </a:r>
          </a:p>
          <a:p>
            <a:pPr algn="just"/>
            <a:r>
              <a:rPr lang="uk-UA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4. </a:t>
            </a:r>
            <a:r>
              <a:rPr lang="uk-UA" sz="2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Міркувально</a:t>
            </a:r>
            <a:r>
              <a:rPr lang="uk-UA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-методичний (орієнтація переважно на результати навчання). </a:t>
            </a:r>
            <a:endParaRPr lang="ru-UA" sz="2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9416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8D76C07-C10D-4A89-BA13-B0928E79A15B}"/>
              </a:ext>
            </a:extLst>
          </p:cNvPr>
          <p:cNvSpPr txBox="1"/>
          <p:nvPr/>
        </p:nvSpPr>
        <p:spPr>
          <a:xfrm>
            <a:off x="845574" y="633420"/>
            <a:ext cx="10500852" cy="51580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Практична частина</a:t>
            </a:r>
            <a:endParaRPr lang="ru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uk-UA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10.30. Майстер-клас «Практика організації занять вокального мистецтва у дистанційному форматі»</a:t>
            </a:r>
            <a:endParaRPr lang="ru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</a:pPr>
            <a:r>
              <a:rPr lang="uk-UA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Валентина </a:t>
            </a:r>
            <a:r>
              <a:rPr lang="uk-UA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Ланевська</a:t>
            </a:r>
            <a:r>
              <a:rPr lang="uk-UA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  <a:endParaRPr lang="ru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559425"/>
            <a:r>
              <a:rPr lang="uk-UA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керівник «Народного художнього колективу» вокального ансамблю «Червона калина» </a:t>
            </a:r>
            <a:endParaRPr lang="ru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559425"/>
            <a:r>
              <a:rPr lang="uk-UA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ЦДЮТ Дружківської міської ради.</a:t>
            </a:r>
            <a:endParaRPr lang="uk-UA" sz="1600" i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uk-UA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11.00. Майстер-клас «Розвиток акторської майстерності через ігрову ситуацію» 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/>
            <a:r>
              <a:rPr lang="uk-UA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Марина Росада,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marL="5559425"/>
            <a:r>
              <a:rPr lang="uk-UA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керівник гуртка акторської майстерності «Софіт» ОПДЮТ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uk-UA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11.30. Майстер-клас «Імпровізаційні вправи в сучасній хореографії»</a:t>
            </a:r>
            <a:endParaRPr lang="ru-UA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r"/>
            <a:r>
              <a:rPr lang="uk-UA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Ніна Ганзер,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559425"/>
            <a:r>
              <a:rPr lang="uk-UA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керівник «Зразкового художнього колективу» 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559425"/>
            <a:r>
              <a:rPr lang="uk-UA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хореографічної студії «</a:t>
            </a:r>
            <a:r>
              <a:rPr lang="uk-UA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Фо</a:t>
            </a:r>
            <a:r>
              <a:rPr lang="uk-UA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степ» ОПДЮТ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uk-UA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12.00. Підведення підсумків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</a:pPr>
            <a:r>
              <a:rPr lang="uk-UA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Валентина Орєхова,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</a:pPr>
            <a:r>
              <a:rPr lang="uk-UA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завідувач відділу художньої творчості ОПДЮТ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044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4A1AFB-E91C-46AC-9D1A-327A4E080C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82761" y="1548581"/>
            <a:ext cx="7801897" cy="1991032"/>
          </a:xfrm>
        </p:spPr>
        <p:txBody>
          <a:bodyPr/>
          <a:lstStyle/>
          <a:p>
            <a:r>
              <a:rPr lang="uk-UA" sz="4000" b="1" i="1" dirty="0">
                <a:solidFill>
                  <a:srgbClr val="5C26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Мейнстрім</a:t>
            </a:r>
            <a:r>
              <a:rPr lang="uk-UA" sz="3200" b="1" i="1" dirty="0">
                <a:solidFill>
                  <a:srgbClr val="5C26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br>
              <a:rPr lang="uk-UA" sz="3200" b="1" i="1" dirty="0">
                <a:solidFill>
                  <a:srgbClr val="5C26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uk-UA" sz="2800" b="1" i="1" dirty="0">
                <a:solidFill>
                  <a:srgbClr val="5C26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«Позашкілля: виклики – пошуки – знахідки!»</a:t>
            </a:r>
            <a:br>
              <a:rPr lang="uk-UA" sz="2800" b="1" i="1" dirty="0">
                <a:solidFill>
                  <a:srgbClr val="5C26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br>
              <a:rPr lang="uk-UA" sz="3200" b="1" i="1" dirty="0">
                <a:solidFill>
                  <a:srgbClr val="5C26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uk-UA" sz="2800" b="1" i="1" dirty="0">
                <a:solidFill>
                  <a:srgbClr val="5C26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ІІІ зустріч</a:t>
            </a:r>
            <a:r>
              <a:rPr lang="uk-UA" sz="2800" b="1" i="1" dirty="0">
                <a:solidFill>
                  <a:srgbClr val="5C26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UA" sz="3200" dirty="0">
              <a:solidFill>
                <a:srgbClr val="5C2629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431A515-3E9D-4406-A2FF-FED6B5DE22A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uk-UA" sz="32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Тема: </a:t>
            </a:r>
            <a:r>
              <a:rPr lang="uk-UA" sz="32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Педагогічна майстерність: </a:t>
            </a:r>
          </a:p>
          <a:p>
            <a:r>
              <a:rPr lang="uk-UA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с</a:t>
            </a:r>
            <a:r>
              <a:rPr lang="uk-UA" sz="32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тилі педагогічного спілкування. </a:t>
            </a:r>
            <a:endParaRPr lang="ru-UA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BD95F785-7D43-48FA-B561-3B21B54F01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5767" y="309716"/>
            <a:ext cx="457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2"/>
              </a:buBlip>
              <a:defRPr sz="2400">
                <a:solidFill>
                  <a:srgbClr val="333333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Blip>
                <a:blip r:embed="rId2"/>
              </a:buBlip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Blip>
                <a:blip r:embed="rId2"/>
              </a:buBlip>
              <a:defRPr>
                <a:solidFill>
                  <a:srgbClr val="333333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Blip>
                <a:blip r:embed="rId2"/>
              </a:buBlip>
              <a:defRPr sz="1600">
                <a:solidFill>
                  <a:srgbClr val="333333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Blip>
                <a:blip r:embed="rId2"/>
              </a:buBlip>
              <a:defRPr sz="1600">
                <a:solidFill>
                  <a:srgbClr val="333333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600">
                <a:solidFill>
                  <a:srgbClr val="333333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600">
                <a:solidFill>
                  <a:srgbClr val="333333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600">
                <a:solidFill>
                  <a:srgbClr val="333333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600">
                <a:solidFill>
                  <a:srgbClr val="333333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uk-UA" altLang="ru-UA" sz="2000" b="1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Донецький</a:t>
            </a:r>
            <a:r>
              <a:rPr lang="ru-RU" altLang="ru-UA" sz="2000" b="1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uk-UA" altLang="ru-UA" sz="2000" b="1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обласний палац дитячої та юнацької творчості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0472AC-A7AA-4070-BF00-79CC89F6134E}"/>
              </a:ext>
            </a:extLst>
          </p:cNvPr>
          <p:cNvSpPr txBox="1"/>
          <p:nvPr/>
        </p:nvSpPr>
        <p:spPr>
          <a:xfrm>
            <a:off x="6365939" y="5612603"/>
            <a:ext cx="55745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Валентина ОРЄХОВА,</a:t>
            </a:r>
          </a:p>
          <a:p>
            <a:pPr algn="r"/>
            <a:r>
              <a:rPr lang="uk-UA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завідувач відділу художньої творчості 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888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: пятиугольник 1">
            <a:extLst>
              <a:ext uri="{FF2B5EF4-FFF2-40B4-BE49-F238E27FC236}">
                <a16:creationId xmlns:a16="http://schemas.microsoft.com/office/drawing/2014/main" id="{D60F2BE3-A105-44BB-997B-EA5A0188E857}"/>
              </a:ext>
            </a:extLst>
          </p:cNvPr>
          <p:cNvSpPr/>
          <p:nvPr/>
        </p:nvSpPr>
        <p:spPr>
          <a:xfrm rot="10800000">
            <a:off x="8293944" y="0"/>
            <a:ext cx="3898056" cy="633419"/>
          </a:xfrm>
          <a:prstGeom prst="homePlat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  <a:buFontTx/>
              <a:buNone/>
            </a:pPr>
            <a:endParaRPr lang="uk-UA" altLang="ru-UA" sz="1800" b="1" dirty="0">
              <a:solidFill>
                <a:schemeClr val="bg1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3635C431-1B8E-4702-B5EF-0AEEAB1E69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6296" y="70487"/>
            <a:ext cx="347570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Blip>
                <a:blip r:embed="rId2"/>
              </a:buBlip>
              <a:defRPr sz="2400">
                <a:solidFill>
                  <a:srgbClr val="333333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Blip>
                <a:blip r:embed="rId2"/>
              </a:buBlip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Blip>
                <a:blip r:embed="rId2"/>
              </a:buBlip>
              <a:defRPr>
                <a:solidFill>
                  <a:srgbClr val="333333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Blip>
                <a:blip r:embed="rId2"/>
              </a:buBlip>
              <a:defRPr sz="1600">
                <a:solidFill>
                  <a:srgbClr val="333333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Blip>
                <a:blip r:embed="rId2"/>
              </a:buBlip>
              <a:defRPr sz="1600">
                <a:solidFill>
                  <a:srgbClr val="333333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600">
                <a:solidFill>
                  <a:srgbClr val="333333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600">
                <a:solidFill>
                  <a:srgbClr val="333333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600">
                <a:solidFill>
                  <a:srgbClr val="333333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600">
                <a:solidFill>
                  <a:srgbClr val="333333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uk-UA" altLang="ru-UA" sz="2600" b="1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Програма  семінару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D76C07-C10D-4A89-BA13-B0928E79A15B}"/>
              </a:ext>
            </a:extLst>
          </p:cNvPr>
          <p:cNvSpPr txBox="1"/>
          <p:nvPr/>
        </p:nvSpPr>
        <p:spPr>
          <a:xfrm>
            <a:off x="845574" y="633420"/>
            <a:ext cx="10500852" cy="6047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uk-UA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Інформаційно-теоретична частина</a:t>
            </a:r>
            <a:endParaRPr lang="ru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uk-UA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Педагогічна майстерність: Стилі педагогічного спілкування. </a:t>
            </a:r>
            <a:endParaRPr lang="ru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</a:pPr>
            <a:r>
              <a:rPr lang="uk-UA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Валентина Орєхова,</a:t>
            </a:r>
            <a:endParaRPr lang="ru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</a:pPr>
            <a:r>
              <a:rPr lang="uk-UA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завідувач відділу художньої творчості ОПДЮТ</a:t>
            </a:r>
            <a:endParaRPr lang="ru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uk-UA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Практична частина</a:t>
            </a:r>
            <a:endParaRPr lang="ru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uk-UA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Майстер-клас «Практика організації занять вокального мистецтва у дистанційному форматі»</a:t>
            </a:r>
            <a:endParaRPr lang="ru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</a:pPr>
            <a:r>
              <a:rPr lang="uk-UA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Валентина </a:t>
            </a:r>
            <a:r>
              <a:rPr lang="uk-UA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Ланевська</a:t>
            </a:r>
            <a:r>
              <a:rPr lang="uk-UA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  <a:endParaRPr lang="ru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559425"/>
            <a:r>
              <a:rPr lang="uk-UA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керівник «Народного художнього колективу» вокального ансамблю «Червона калина» </a:t>
            </a:r>
            <a:endParaRPr lang="ru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559425"/>
            <a:r>
              <a:rPr lang="uk-UA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ЦДЮТ Дружківської міської ради.</a:t>
            </a:r>
            <a:endParaRPr lang="uk-UA" sz="1600" i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uk-UA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Майстер-клас «Розвиток акторської майстерності через ігрову ситуацію» 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/>
            <a:r>
              <a:rPr lang="uk-UA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Марина Росада,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marL="5559425"/>
            <a:r>
              <a:rPr lang="uk-UA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керівник гуртка акторської майстерності «Софіт» ОПДЮТ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uk-UA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Майстер-клас «Імпровізаційні вправи в сучасній хореографії»</a:t>
            </a:r>
            <a:endParaRPr lang="ru-UA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r"/>
            <a:r>
              <a:rPr lang="uk-UA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Ніна Ганзер,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559425"/>
            <a:r>
              <a:rPr lang="uk-UA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керівник «Зразкового художнього колективу» 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559425"/>
            <a:r>
              <a:rPr lang="uk-UA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хореографічної студії «</a:t>
            </a:r>
            <a:r>
              <a:rPr lang="uk-UA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Фо</a:t>
            </a:r>
            <a:r>
              <a:rPr lang="uk-UA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степ» ОПДЮТ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uk-UA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Підведення підсумків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</a:pPr>
            <a:r>
              <a:rPr lang="uk-UA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Валентина Орєхова,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</a:pPr>
            <a:r>
              <a:rPr lang="uk-UA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завідувач відділу художньої творчості ОПДЮТ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971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431A515-3E9D-4406-A2FF-FED6B5DE22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83932" y="1858294"/>
            <a:ext cx="6815669" cy="1320802"/>
          </a:xfrm>
        </p:spPr>
        <p:txBody>
          <a:bodyPr>
            <a:normAutofit/>
          </a:bodyPr>
          <a:lstStyle/>
          <a:p>
            <a:r>
              <a:rPr lang="uk-UA" sz="32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Тема: </a:t>
            </a:r>
            <a:r>
              <a:rPr lang="uk-UA" sz="32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Педагогічна майстерність: </a:t>
            </a:r>
          </a:p>
          <a:p>
            <a:r>
              <a:rPr lang="uk-UA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с</a:t>
            </a:r>
            <a:r>
              <a:rPr lang="uk-UA" sz="32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тилі педагогічного спілкування. </a:t>
            </a:r>
            <a:endParaRPr lang="ru-UA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BD95F785-7D43-48FA-B561-3B21B54F01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5767" y="309716"/>
            <a:ext cx="457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2"/>
              </a:buBlip>
              <a:defRPr sz="2400">
                <a:solidFill>
                  <a:srgbClr val="333333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Blip>
                <a:blip r:embed="rId2"/>
              </a:buBlip>
              <a:defRPr sz="2000">
                <a:solidFill>
                  <a:srgbClr val="333333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Blip>
                <a:blip r:embed="rId2"/>
              </a:buBlip>
              <a:defRPr>
                <a:solidFill>
                  <a:srgbClr val="333333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Blip>
                <a:blip r:embed="rId2"/>
              </a:buBlip>
              <a:defRPr sz="1600">
                <a:solidFill>
                  <a:srgbClr val="333333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Blip>
                <a:blip r:embed="rId2"/>
              </a:buBlip>
              <a:defRPr sz="1600">
                <a:solidFill>
                  <a:srgbClr val="333333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600">
                <a:solidFill>
                  <a:srgbClr val="333333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600">
                <a:solidFill>
                  <a:srgbClr val="333333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600">
                <a:solidFill>
                  <a:srgbClr val="333333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600">
                <a:solidFill>
                  <a:srgbClr val="333333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uk-UA" altLang="ru-UA" sz="2000" b="1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Донецький</a:t>
            </a:r>
            <a:r>
              <a:rPr lang="ru-RU" altLang="ru-UA" sz="2000" b="1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uk-UA" altLang="ru-UA" sz="2000" b="1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обласний палац дитячої та юнацької творчості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0472AC-A7AA-4070-BF00-79CC89F6134E}"/>
              </a:ext>
            </a:extLst>
          </p:cNvPr>
          <p:cNvSpPr txBox="1"/>
          <p:nvPr/>
        </p:nvSpPr>
        <p:spPr>
          <a:xfrm>
            <a:off x="4035694" y="4019788"/>
            <a:ext cx="55745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Валентина ОРЄХОВА,</a:t>
            </a:r>
          </a:p>
          <a:p>
            <a:pPr algn="r"/>
            <a:r>
              <a:rPr lang="uk-UA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завідувач відділу художньої творчості 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669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B97547-E519-4BF1-AC11-8D176A8AD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rgbClr val="5C2629"/>
                </a:solidFill>
              </a:rPr>
              <a:t>Педагогічна майстерність</a:t>
            </a:r>
            <a:endParaRPr lang="ru-UA" dirty="0">
              <a:solidFill>
                <a:srgbClr val="5C2629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DC0F44-0278-4F67-BD46-863C529CB4EE}"/>
              </a:ext>
            </a:extLst>
          </p:cNvPr>
          <p:cNvSpPr txBox="1"/>
          <p:nvPr/>
        </p:nvSpPr>
        <p:spPr>
          <a:xfrm>
            <a:off x="1710813" y="2698955"/>
            <a:ext cx="9055510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3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найвищий рівень педагогічної діяльності </a:t>
            </a:r>
          </a:p>
          <a:p>
            <a:r>
              <a:rPr lang="uk-UA" sz="2800" dirty="0">
                <a:solidFill>
                  <a:srgbClr val="5C26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uk-UA" sz="2800" dirty="0">
                <a:solidFill>
                  <a:srgbClr val="5C26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(характеризує якість результату);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3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вияв творчої активності особистості педагога </a:t>
            </a:r>
            <a:r>
              <a:rPr lang="uk-UA" sz="2800" dirty="0">
                <a:solidFill>
                  <a:srgbClr val="5C26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(характеризує психологічний механізм успішної діяльності).</a:t>
            </a:r>
            <a:endParaRPr lang="ru-UA" sz="2800" dirty="0">
              <a:solidFill>
                <a:srgbClr val="5C26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115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B97547-E519-4BF1-AC11-8D176A8AD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rgbClr val="5C2629"/>
                </a:solidFill>
              </a:rPr>
              <a:t>Педагогічна майстерність</a:t>
            </a:r>
            <a:endParaRPr lang="ru-UA" dirty="0">
              <a:solidFill>
                <a:srgbClr val="5C2629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DC0F44-0278-4F67-BD46-863C529CB4EE}"/>
              </a:ext>
            </a:extLst>
          </p:cNvPr>
          <p:cNvSpPr txBox="1"/>
          <p:nvPr/>
        </p:nvSpPr>
        <p:spPr>
          <a:xfrm>
            <a:off x="1710813" y="2698955"/>
            <a:ext cx="905551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здатність педагога доносити знання у цікавій та доступній до сприйняття формі, використовуючи різноманітний набір навичок. </a:t>
            </a:r>
            <a:endParaRPr lang="ru-UA" sz="3200" dirty="0"/>
          </a:p>
        </p:txBody>
      </p:sp>
    </p:spTree>
    <p:extLst>
      <p:ext uri="{BB962C8B-B14F-4D97-AF65-F5344CB8AC3E}">
        <p14:creationId xmlns:p14="http://schemas.microsoft.com/office/powerpoint/2010/main" val="190006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B97547-E519-4BF1-AC11-8D176A8AD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rgbClr val="5C2629"/>
                </a:solidFill>
              </a:rPr>
              <a:t>Компоненти педагогічної майстерності:</a:t>
            </a:r>
            <a:endParaRPr lang="ru-UA" dirty="0">
              <a:solidFill>
                <a:srgbClr val="5C2629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DC0F44-0278-4F67-BD46-863C529CB4EE}"/>
              </a:ext>
            </a:extLst>
          </p:cNvPr>
          <p:cNvSpPr txBox="1"/>
          <p:nvPr/>
        </p:nvSpPr>
        <p:spPr>
          <a:xfrm>
            <a:off x="1568245" y="2285999"/>
            <a:ext cx="905551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uk-UA" sz="3200" dirty="0">
                <a:solidFill>
                  <a:srgbClr val="5C26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Професійна компетентність.</a:t>
            </a:r>
            <a:endParaRPr lang="ru-UA" sz="3200" dirty="0">
              <a:solidFill>
                <a:srgbClr val="5C2629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uk-UA" sz="3200" dirty="0">
                <a:solidFill>
                  <a:srgbClr val="5C26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Особисті якості.</a:t>
            </a:r>
            <a:endParaRPr lang="ru-UA" sz="3200" dirty="0">
              <a:solidFill>
                <a:srgbClr val="5C2629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uk-UA" sz="3200" dirty="0">
                <a:solidFill>
                  <a:srgbClr val="5C26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Педагогічна техніка. </a:t>
            </a:r>
            <a:endParaRPr lang="ru-UA" sz="3200" dirty="0">
              <a:solidFill>
                <a:srgbClr val="5C2629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42913" algn="l">
              <a:buFont typeface="Wingdings" panose="05000000000000000000" pitchFamily="2" charset="2"/>
              <a:buChar char="§"/>
            </a:pPr>
            <a:r>
              <a:rPr lang="uk-UA" sz="3200" dirty="0">
                <a:solidFill>
                  <a:srgbClr val="5C26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Педагогічний такт.</a:t>
            </a:r>
            <a:endParaRPr lang="uk-UA" sz="3200" dirty="0">
              <a:solidFill>
                <a:srgbClr val="5C2629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42913" algn="l">
              <a:buFont typeface="Wingdings" panose="05000000000000000000" pitchFamily="2" charset="2"/>
              <a:buChar char="§"/>
            </a:pPr>
            <a:r>
              <a:rPr lang="uk-UA" sz="3200" dirty="0">
                <a:solidFill>
                  <a:srgbClr val="5C26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Педагогічна творчість.</a:t>
            </a:r>
            <a:endParaRPr lang="ru-UA" sz="3200" dirty="0">
              <a:solidFill>
                <a:srgbClr val="5C2629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uk-UA" sz="3200" dirty="0">
                <a:solidFill>
                  <a:srgbClr val="5C26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Гуманістична спрямованість.</a:t>
            </a:r>
            <a:endParaRPr lang="ru-UA" sz="3200" dirty="0">
              <a:solidFill>
                <a:srgbClr val="5C2629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uk-UA" sz="3200" dirty="0">
                <a:solidFill>
                  <a:srgbClr val="5C26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Культура мовлення.</a:t>
            </a:r>
            <a:endParaRPr lang="ru-UA" sz="3200" dirty="0">
              <a:solidFill>
                <a:srgbClr val="5C2629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 algn="l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uk-UA" sz="3200" dirty="0">
                <a:solidFill>
                  <a:srgbClr val="5C26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Педагогічні здібності.</a:t>
            </a:r>
          </a:p>
        </p:txBody>
      </p:sp>
    </p:spTree>
    <p:extLst>
      <p:ext uri="{BB962C8B-B14F-4D97-AF65-F5344CB8AC3E}">
        <p14:creationId xmlns:p14="http://schemas.microsoft.com/office/powerpoint/2010/main" val="2657377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B97547-E519-4BF1-AC11-8D176A8AD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>
                <a:solidFill>
                  <a:srgbClr val="5C2629"/>
                </a:solidFill>
              </a:rPr>
              <a:t>Роль і місце </a:t>
            </a:r>
            <a:r>
              <a:rPr lang="uk-UA" dirty="0" err="1">
                <a:solidFill>
                  <a:srgbClr val="5C2629"/>
                </a:solidFill>
              </a:rPr>
              <a:t>ситуативності</a:t>
            </a:r>
            <a:r>
              <a:rPr lang="uk-UA" dirty="0">
                <a:solidFill>
                  <a:srgbClr val="5C2629"/>
                </a:solidFill>
              </a:rPr>
              <a:t> у </a:t>
            </a:r>
            <a:br>
              <a:rPr lang="uk-UA" dirty="0">
                <a:solidFill>
                  <a:srgbClr val="5C2629"/>
                </a:solidFill>
              </a:rPr>
            </a:br>
            <a:r>
              <a:rPr lang="uk-UA" dirty="0">
                <a:solidFill>
                  <a:srgbClr val="5C2629"/>
                </a:solidFill>
              </a:rPr>
              <a:t>педагогічній майстерності</a:t>
            </a:r>
            <a:endParaRPr lang="ru-UA" dirty="0">
              <a:solidFill>
                <a:srgbClr val="5C2629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99A1F37-97D6-43BC-B6EF-2C89132ECC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86052" y="2565740"/>
            <a:ext cx="4777887" cy="3643330"/>
          </a:xfrm>
        </p:spPr>
        <p:txBody>
          <a:bodyPr>
            <a:normAutofit/>
          </a:bodyPr>
          <a:lstStyle/>
          <a:p>
            <a:pPr algn="just"/>
            <a:r>
              <a:rPr lang="uk-UA" sz="1800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володіння аудиторією </a:t>
            </a:r>
            <a:r>
              <a:rPr lang="uk-UA" sz="18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uk-UA" sz="1800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риторика, поставлений голос, комунікативні навички);</a:t>
            </a:r>
          </a:p>
          <a:p>
            <a:pPr algn="just"/>
            <a:r>
              <a:rPr lang="uk-UA" sz="1800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18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предметні знання, наявність предметного досвіду;</a:t>
            </a:r>
            <a:endParaRPr lang="uk-UA" sz="1800" dirty="0">
              <a:solidFill>
                <a:schemeClr val="accent4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uk-UA" sz="18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психологічні </a:t>
            </a:r>
            <a:r>
              <a:rPr lang="uk-UA" sz="1800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навичками, розвинута емпатія, мотиваційна складова;</a:t>
            </a:r>
          </a:p>
          <a:p>
            <a:pPr algn="just"/>
            <a:r>
              <a:rPr lang="uk-UA" sz="1800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зовнішній вигляд, </a:t>
            </a:r>
            <a:r>
              <a:rPr lang="uk-UA" sz="18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доречна жестикуляція.</a:t>
            </a:r>
            <a:endParaRPr lang="uk-UA" sz="1800" dirty="0">
              <a:solidFill>
                <a:schemeClr val="accent4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F1E6BF71-AE91-4808-90EC-95C00796E9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8060" y="2565739"/>
            <a:ext cx="5067939" cy="3643331"/>
          </a:xfrm>
        </p:spPr>
        <p:txBody>
          <a:bodyPr>
            <a:normAutofit/>
          </a:bodyPr>
          <a:lstStyle/>
          <a:p>
            <a:r>
              <a:rPr lang="uk-UA" sz="1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рівень знань слухачів</a:t>
            </a:r>
            <a:r>
              <a:rPr lang="uk-UA" sz="1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  <a:endParaRPr lang="uk-UA" sz="1800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uk-UA" sz="1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наповненість аудиторії; </a:t>
            </a:r>
          </a:p>
          <a:p>
            <a:r>
              <a:rPr lang="uk-UA" sz="1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урахуванням часу проведення заняття, рівня виснаженості і втомленості аудиторії; </a:t>
            </a:r>
          </a:p>
          <a:p>
            <a:r>
              <a:rPr lang="uk-UA" sz="1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врахування формату проведення заняття;</a:t>
            </a:r>
          </a:p>
          <a:p>
            <a:r>
              <a:rPr lang="uk-UA" sz="1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врахування</a:t>
            </a:r>
            <a:r>
              <a:rPr lang="uk-UA" sz="1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емоційного стану дітей, свого емоційного стану; </a:t>
            </a:r>
            <a:endParaRPr lang="uk-UA" sz="1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uk-UA" sz="1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в</a:t>
            </a:r>
            <a:r>
              <a:rPr lang="uk-UA" sz="1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рахування зовнішніх умов (якість інтернету, вимкнення світла, знаходження дітей у різних куточках світу тощо).</a:t>
            </a:r>
            <a:endParaRPr lang="ru-UA" sz="1800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925865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B97547-E519-4BF1-AC11-8D176A8AD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rgbClr val="5C2629"/>
                </a:solidFill>
              </a:rPr>
              <a:t>Стиль педагогічного спілкування</a:t>
            </a:r>
            <a:endParaRPr lang="ru-UA" dirty="0">
              <a:solidFill>
                <a:srgbClr val="5C2629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DC0F44-0278-4F67-BD46-863C529CB4EE}"/>
              </a:ext>
            </a:extLst>
          </p:cNvPr>
          <p:cNvSpPr txBox="1"/>
          <p:nvPr/>
        </p:nvSpPr>
        <p:spPr>
          <a:xfrm>
            <a:off x="1568245" y="3429000"/>
            <a:ext cx="905551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1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32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це усталена система способів і прийомів, які застосовує педагог під час взаємодії з вихованцями.</a:t>
            </a:r>
            <a:endParaRPr lang="ru-UA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5720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9079</TotalTime>
  <Words>852</Words>
  <Application>Microsoft Office PowerPoint</Application>
  <PresentationFormat>Широкоэкранный</PresentationFormat>
  <Paragraphs>104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Garamond</vt:lpstr>
      <vt:lpstr>Times New Roman</vt:lpstr>
      <vt:lpstr>Wingdings</vt:lpstr>
      <vt:lpstr>Натуральные материалы</vt:lpstr>
      <vt:lpstr>Вітаємо учасників мейнстріму    «Позашкілля: виклики – пошуки – знахідки!» ІІІ зустріч  </vt:lpstr>
      <vt:lpstr>Мейнстрім  «Позашкілля: виклики – пошуки – знахідки!»  ІІІ зустріч </vt:lpstr>
      <vt:lpstr>Презентация PowerPoint</vt:lpstr>
      <vt:lpstr>Презентация PowerPoint</vt:lpstr>
      <vt:lpstr>Педагогічна майстерність</vt:lpstr>
      <vt:lpstr>Педагогічна майстерність</vt:lpstr>
      <vt:lpstr>Компоненти педагогічної майстерності:</vt:lpstr>
      <vt:lpstr>Роль і місце ситуативності у  педагогічній майстерності</vt:lpstr>
      <vt:lpstr>Стиль педагогічного спілкування</vt:lpstr>
      <vt:lpstr>Способи і прийоми педагогічного спілкування</vt:lpstr>
      <vt:lpstr>Презентация PowerPoint</vt:lpstr>
      <vt:lpstr>Стиль педагогічного спілкування</vt:lpstr>
      <vt:lpstr>Стиль педагогічного спілкування за В.Кан-Калік (залежать від обставин та індивідуальних характеристик учасників)</vt:lpstr>
      <vt:lpstr>Стиль педагогічного спілкування за А. Марковою, Л. Мітіною ґрунтується на орієнтації педагога на процес або результат своєї праці, на динамічні характеристики стилю, на результативність педагогічного спілкування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Вітаємо учасників обласного семінару-практикуму!  </dc:title>
  <dc:creator>User</dc:creator>
  <cp:lastModifiedBy>User</cp:lastModifiedBy>
  <cp:revision>35</cp:revision>
  <dcterms:created xsi:type="dcterms:W3CDTF">2024-10-18T07:56:04Z</dcterms:created>
  <dcterms:modified xsi:type="dcterms:W3CDTF">2024-10-31T07:15:37Z</dcterms:modified>
</cp:coreProperties>
</file>