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2" r:id="rId5"/>
    <p:sldId id="261" r:id="rId6"/>
    <p:sldId id="265" r:id="rId7"/>
    <p:sldId id="263" r:id="rId8"/>
    <p:sldId id="266" r:id="rId9"/>
    <p:sldId id="267" r:id="rId10"/>
    <p:sldId id="264" r:id="rId11"/>
    <p:sldId id="268" r:id="rId12"/>
    <p:sldId id="269" r:id="rId13"/>
    <p:sldId id="270" r:id="rId14"/>
    <p:sldId id="280" r:id="rId15"/>
    <p:sldId id="271" r:id="rId16"/>
    <p:sldId id="273" r:id="rId17"/>
    <p:sldId id="274" r:id="rId18"/>
    <p:sldId id="275" r:id="rId19"/>
    <p:sldId id="276" r:id="rId20"/>
    <p:sldId id="277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76B-D8B5-46DB-B9E8-522B986C68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8D0B-D109-4FE3-BD56-70BE342E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3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76B-D8B5-46DB-B9E8-522B986C68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8D0B-D109-4FE3-BD56-70BE342E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76B-D8B5-46DB-B9E8-522B986C68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8D0B-D109-4FE3-BD56-70BE342E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3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76B-D8B5-46DB-B9E8-522B986C68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8D0B-D109-4FE3-BD56-70BE342E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4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76B-D8B5-46DB-B9E8-522B986C68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8D0B-D109-4FE3-BD56-70BE342E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0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76B-D8B5-46DB-B9E8-522B986C68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8D0B-D109-4FE3-BD56-70BE342E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7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76B-D8B5-46DB-B9E8-522B986C68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8D0B-D109-4FE3-BD56-70BE342E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6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76B-D8B5-46DB-B9E8-522B986C68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8D0B-D109-4FE3-BD56-70BE342E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5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76B-D8B5-46DB-B9E8-522B986C68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8D0B-D109-4FE3-BD56-70BE342E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2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76B-D8B5-46DB-B9E8-522B986C68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8D0B-D109-4FE3-BD56-70BE342E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2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576B-D8B5-46DB-B9E8-522B986C68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8D0B-D109-4FE3-BD56-70BE342E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3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5576B-D8B5-46DB-B9E8-522B986C687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78D0B-D109-4FE3-BD56-70BE342E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9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0.pn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2.pn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4.pn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8" Target="../media/image32.jpeg" Type="http://schemas.openxmlformats.org/officeDocument/2006/relationships/image"/><Relationship Id="rId3" Target="../media/image27.jpeg" Type="http://schemas.openxmlformats.org/officeDocument/2006/relationships/image"/><Relationship Id="rId7" Target="../media/image31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0.jpeg" Type="http://schemas.openxmlformats.org/officeDocument/2006/relationships/image"/><Relationship Id="rId5" Target="../media/image29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7" Target="../media/image38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7.jpeg" Type="http://schemas.openxmlformats.org/officeDocument/2006/relationships/image"/><Relationship Id="rId5" Target="../media/image36.jpeg" Type="http://schemas.openxmlformats.org/officeDocument/2006/relationships/image"/><Relationship Id="rId4" Target="../media/image35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2.jpeg" Type="http://schemas.openxmlformats.org/officeDocument/2006/relationships/image"/><Relationship Id="rId5" Target="../media/image41.jpeg" Type="http://schemas.openxmlformats.org/officeDocument/2006/relationships/image"/><Relationship Id="rId4" Target="../media/image40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7.jpeg" Type="http://schemas.openxmlformats.org/officeDocument/2006/relationships/image"/><Relationship Id="rId5" Target="../media/image46.jpeg" Type="http://schemas.openxmlformats.org/officeDocument/2006/relationships/image"/><Relationship Id="rId4" Target="../media/image45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4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2.jpeg" Type="http://schemas.openxmlformats.org/officeDocument/2006/relationships/image"/><Relationship Id="rId5" Target="../media/image51.jpeg" Type="http://schemas.openxmlformats.org/officeDocument/2006/relationships/image"/><Relationship Id="rId4" Target="../media/image50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../media/image5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8.pn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2.pn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5.jpeg" Type="http://schemas.openxmlformats.org/officeDocument/2006/relationships/image"/><Relationship Id="rId5" Target="../media/image14.jpe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7.pn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8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3"/>
            <a:ext cx="12192000" cy="68503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817" y="369923"/>
            <a:ext cx="8984673" cy="108960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Донецький обласний палац </a:t>
            </a:r>
            <a:br>
              <a:rPr lang="uk-UA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дитячої та юнацької творчості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103514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Сучасні техніки образотворчого мистецтва як інструмент мотивації до навчання</a:t>
            </a:r>
          </a:p>
          <a:p>
            <a:pPr marL="0" indent="0" algn="ctr">
              <a:buNone/>
            </a:pPr>
            <a:endParaRPr lang="uk-UA" sz="4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Тетяна КУРАКОВА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завідувач відділу образотворчого         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мистецтва та декоративно-ужиткової     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творчості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5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4640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28109" y="561686"/>
            <a:ext cx="5749635" cy="1596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мотивації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853155" y="23457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596" y="3559656"/>
            <a:ext cx="5153891" cy="2037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(орієнтована на процес </a:t>
            </a:r>
          </a:p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результат)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90477" y="3530820"/>
            <a:ext cx="5174533" cy="2066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(нагорода, уникнення мотивації)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96867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473" y="176933"/>
            <a:ext cx="11139054" cy="6431685"/>
          </a:xfrm>
        </p:spPr>
        <p:txBody>
          <a:bodyPr>
            <a:normAutofit fontScale="40000" lnSpcReduction="20000"/>
          </a:bodyPr>
          <a:lstStyle/>
          <a:p>
            <a:pPr algn="just" indent="0" marL="0">
              <a:lnSpc>
                <a:spcPct val="107000"/>
              </a:lnSpc>
              <a:spcAft>
                <a:spcPts val="800"/>
              </a:spcAft>
              <a:buNone/>
            </a:pPr>
            <a:r>
              <a:rPr b="1" dirty="0" lang="uk-UA" sz="70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Фактори, які сприяють формуванню внутрішньої мотивації навчальної діяльності:</a:t>
            </a:r>
            <a:endParaRPr dirty="0" lang="en-US" sz="70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dirty="0" lang="uk-UA" sz="59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позитивний емоційний настрій;</a:t>
            </a:r>
            <a:endParaRPr dirty="0" lang="en-US" sz="59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dirty="0" lang="uk-UA" sz="59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вивчення мотиваційної сфери дітей, її кореляція;</a:t>
            </a:r>
            <a:endParaRPr dirty="0" lang="en-US" sz="59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dirty="0" lang="uk-UA" sz="59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ситуація успіху;</a:t>
            </a:r>
            <a:endParaRPr dirty="0" lang="en-US" sz="59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dirty="0" lang="uk-UA" sz="59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наявність свободи вибору;</a:t>
            </a:r>
            <a:endParaRPr dirty="0" lang="en-US" sz="59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dirty="0" lang="uk-UA" sz="59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сформованість загально-навчальних умінь і навичок;</a:t>
            </a:r>
            <a:endParaRPr dirty="0" lang="en-US" sz="59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dirty="0" lang="uk-UA" sz="59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диференціація, індивідуалізація, опори на типологічні особливостей дітей;</a:t>
            </a:r>
            <a:endParaRPr dirty="0" lang="en-US" sz="59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dirty="0" lang="uk-UA" sz="59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використання різноманітних прийомів і методів, інноваційних технологій,  метод-проєктів тощо;</a:t>
            </a:r>
            <a:endParaRPr dirty="0" lang="en-US" sz="59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dirty="0" lang="uk-UA" sz="59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організація ігрової діяльності та колективної діяльності на заняттях;</a:t>
            </a:r>
            <a:endParaRPr dirty="0" lang="en-US" sz="59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dirty="0" lang="uk-UA" sz="5900">
                <a:solidFill>
                  <a:srgbClr val="00206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формування мотивації на кожному етапі заняття.</a:t>
            </a:r>
            <a:endParaRPr dirty="0" lang="en-US" sz="5900">
              <a:solidFill>
                <a:srgbClr val="002060"/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dirty="0" lang="en-US" sz="2000"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endParaRPr dirty="0"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425" y="685449"/>
            <a:ext cx="4408575" cy="2944442"/>
          </a:xfrm>
          <a:prstGeom prst="rect">
            <a:avLst/>
          </a:prstGeom>
        </p:spPr>
      </p:pic>
      <p:pic>
        <p:nvPicPr>
          <p:cNvPr descr="Мотивация человечки" id="7" name="Picture 8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" l="152" r="173" t="131"/>
          <a:stretch/>
        </p:blipFill>
        <p:spPr bwMode="auto">
          <a:xfrm>
            <a:off x="9034899" y="900544"/>
            <a:ext cx="2093853" cy="172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08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672" y="166255"/>
            <a:ext cx="11381509" cy="6109854"/>
          </a:xfrm>
        </p:spPr>
        <p:txBody>
          <a:bodyPr>
            <a:normAutofit/>
          </a:bodyPr>
          <a:lstStyle/>
          <a:p>
            <a:pPr indent="0" algn="just" fontAlgn="base">
              <a:lnSpc>
                <a:spcPts val="1680"/>
              </a:lnSpc>
              <a:spcAft>
                <a:spcPts val="0"/>
              </a:spcAft>
              <a:buNone/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base">
              <a:lnSpc>
                <a:spcPts val="1680"/>
              </a:lnSpc>
              <a:spcAft>
                <a:spcPts val="0"/>
              </a:spcAft>
              <a:buNone/>
            </a:pPr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Чинники, які впливати на мотивацію дітей:</a:t>
            </a:r>
          </a:p>
          <a:p>
            <a:pPr indent="0" algn="just" fontAlgn="base">
              <a:lnSpc>
                <a:spcPts val="1680"/>
              </a:lnSpc>
              <a:spcAft>
                <a:spcPts val="0"/>
              </a:spcAft>
              <a:buNone/>
            </a:pPr>
            <a:endParaRPr lang="uk-UA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algn="just" fontAlgn="base">
              <a:lnSpc>
                <a:spcPts val="168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підтримка і позитивне ставлення дорослих;</a:t>
            </a:r>
          </a:p>
          <a:p>
            <a:pPr marL="571500" indent="-342900" algn="just" fontAlgn="base">
              <a:lnSpc>
                <a:spcPts val="168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самовираження;</a:t>
            </a:r>
          </a:p>
          <a:p>
            <a:pPr marL="571500" indent="-342900" algn="just" fontAlgn="base">
              <a:lnSpc>
                <a:spcPts val="168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відчуття досягнень;</a:t>
            </a:r>
          </a:p>
          <a:p>
            <a:pPr marL="571500" indent="-342900" algn="just" fontAlgn="base">
              <a:lnSpc>
                <a:spcPts val="168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вільний вибір;</a:t>
            </a:r>
          </a:p>
          <a:p>
            <a:pPr marL="571500" indent="-342900" algn="just" fontAlgn="base">
              <a:lnSpc>
                <a:spcPts val="168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розваги та захоплення;</a:t>
            </a:r>
          </a:p>
          <a:p>
            <a:pPr marL="571500" indent="-342900" algn="just" fontAlgn="base">
              <a:lnSpc>
                <a:spcPts val="168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відкритість до помилок;</a:t>
            </a:r>
          </a:p>
          <a:p>
            <a:pPr marL="571500" indent="-342900" algn="just" fontAlgn="base">
              <a:lnSpc>
                <a:spcPts val="168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відчуття групової приналежності;</a:t>
            </a:r>
          </a:p>
          <a:p>
            <a:pPr marL="571500" indent="-342900" algn="just" fontAlgn="base">
              <a:lnSpc>
                <a:spcPts val="168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розуміння і врахування індивідуальних потреб;</a:t>
            </a:r>
          </a:p>
          <a:p>
            <a:pPr marL="571500" indent="-342900" algn="just" fontAlgn="base">
              <a:lnSpc>
                <a:spcPts val="168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використання позитивної конкуренції;</a:t>
            </a:r>
          </a:p>
          <a:p>
            <a:pPr marL="571500" indent="-342900" algn="just" fontAlgn="base">
              <a:lnSpc>
                <a:spcPts val="168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надання можливості для експериментів.</a:t>
            </a:r>
          </a:p>
          <a:p>
            <a:pPr marL="571500" indent="-342900" algn="just" fontAlgn="base">
              <a:lnSpc>
                <a:spcPts val="168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uk-UA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 fontAlgn="base">
              <a:lnSpc>
                <a:spcPts val="168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uk-UA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 fontAlgn="base">
              <a:lnSpc>
                <a:spcPts val="168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 fontAlgn="base">
              <a:lnSpc>
                <a:spcPts val="1680"/>
              </a:lnSpc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461" y="4364182"/>
            <a:ext cx="3158720" cy="236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98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1" y="568036"/>
            <a:ext cx="10924308" cy="5985164"/>
          </a:xfrm>
        </p:spPr>
        <p:txBody>
          <a:bodyPr/>
          <a:lstStyle/>
          <a:p>
            <a:pPr marL="0" indent="0" algn="just" fontAlgn="base">
              <a:lnSpc>
                <a:spcPts val="1680"/>
              </a:lnSpc>
              <a:spcAft>
                <a:spcPts val="0"/>
              </a:spcAft>
              <a:buNone/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lnSpc>
                <a:spcPts val="1680"/>
              </a:lnSpc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Умови для формування повноцінної</a:t>
            </a:r>
          </a:p>
          <a:p>
            <a:pPr marL="0" indent="0" algn="ctr" fontAlgn="base">
              <a:lnSpc>
                <a:spcPts val="1680"/>
              </a:lnSpc>
              <a:spcAft>
                <a:spcPts val="0"/>
              </a:spcAft>
              <a:buNone/>
            </a:pPr>
            <a:endParaRPr lang="uk-UA" sz="4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lnSpc>
                <a:spcPts val="1680"/>
              </a:lnSpc>
              <a:spcAft>
                <a:spcPts val="0"/>
              </a:spcAft>
              <a:buNone/>
            </a:pP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мотивації дитини:</a:t>
            </a:r>
          </a:p>
          <a:p>
            <a:pPr marL="0" indent="0" algn="just" fontAlgn="base">
              <a:lnSpc>
                <a:spcPts val="1680"/>
              </a:lnSpc>
              <a:spcAft>
                <a:spcPts val="0"/>
              </a:spcAft>
              <a:buNone/>
            </a:pPr>
            <a:endParaRPr lang="uk-UA" b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68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b="1" i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наповнити зміст особистісно - орієнтованим цікавим</a:t>
            </a:r>
          </a:p>
          <a:p>
            <a:pPr marL="0" lvl="0" indent="0" algn="just" fontAlgn="base">
              <a:lnSpc>
                <a:spcPts val="1680"/>
              </a:lnSpc>
              <a:spcAft>
                <a:spcPts val="0"/>
              </a:spcAft>
              <a:buNone/>
            </a:pPr>
            <a:r>
              <a:rPr lang="uk-UA" b="1" i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матеріалом; </a:t>
            </a:r>
            <a:endParaRPr lang="en-US" b="1" dirty="0">
              <a:solidFill>
                <a:srgbClr val="660066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ts val="168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b="1" i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поважати особистість дитини; </a:t>
            </a:r>
            <a:endParaRPr lang="en-US" b="1" dirty="0">
              <a:solidFill>
                <a:srgbClr val="660066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ts val="168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b="1" i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збагачувати мислення інтелектуальними почуттями; </a:t>
            </a:r>
            <a:endParaRPr lang="en-US" b="1" dirty="0">
              <a:solidFill>
                <a:srgbClr val="660066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ts val="168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b="1" i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формувати допитливість, адекватну самооцінку власних</a:t>
            </a:r>
          </a:p>
          <a:p>
            <a:pPr marL="0" lvl="0" indent="0" algn="just" fontAlgn="base">
              <a:lnSpc>
                <a:spcPts val="1680"/>
              </a:lnSpc>
              <a:spcAft>
                <a:spcPts val="0"/>
              </a:spcAft>
              <a:buNone/>
            </a:pPr>
            <a:r>
              <a:rPr lang="uk-UA" b="1" i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можливостей; </a:t>
            </a:r>
            <a:endParaRPr lang="en-US" b="1" dirty="0">
              <a:solidFill>
                <a:srgbClr val="660066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ts val="168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b="1" i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підтримувати прагнення до саморозвитку</a:t>
            </a:r>
            <a:r>
              <a:rPr lang="ru-RU" b="1" i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b="1" i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і самовдосконалення;</a:t>
            </a:r>
            <a:endParaRPr lang="en-US" b="1" dirty="0">
              <a:solidFill>
                <a:srgbClr val="660066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ts val="168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b="1" i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використовувати різні способи педагогічної підтримки; </a:t>
            </a:r>
            <a:endParaRPr lang="en-US" b="1" dirty="0">
              <a:solidFill>
                <a:srgbClr val="660066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ts val="168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b="1" i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виховувати відповідальне ставлення до роботи, почуття</a:t>
            </a:r>
          </a:p>
          <a:p>
            <a:pPr marL="0" lvl="0" indent="0" algn="just" fontAlgn="base">
              <a:lnSpc>
                <a:spcPts val="1680"/>
              </a:lnSpc>
              <a:spcAft>
                <a:spcPts val="0"/>
              </a:spcAft>
              <a:buNone/>
            </a:pPr>
            <a:r>
              <a:rPr lang="uk-UA" b="1" i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обов'язку.</a:t>
            </a:r>
            <a:endParaRPr lang="en-US" b="1" dirty="0">
              <a:solidFill>
                <a:srgbClr val="660066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54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661843"/>
            <a:ext cx="10515600" cy="4351338"/>
          </a:xfrm>
        </p:spPr>
        <p:txBody>
          <a:bodyPr/>
          <a:lstStyle/>
          <a:p>
            <a:pPr indent="0" algn="just" fontAlgn="base">
              <a:lnSpc>
                <a:spcPts val="1680"/>
              </a:lnSpc>
              <a:spcAft>
                <a:spcPts val="0"/>
              </a:spcAft>
              <a:buNone/>
            </a:pPr>
            <a:endParaRPr lang="uk-UA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base">
              <a:lnSpc>
                <a:spcPts val="1680"/>
              </a:lnSpc>
              <a:spcAft>
                <a:spcPts val="0"/>
              </a:spcAft>
              <a:buNone/>
            </a:pP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Мотиваційна компетентність</a:t>
            </a:r>
            <a:r>
              <a:rPr lang="uk-UA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поняття</a:t>
            </a:r>
          </a:p>
          <a:p>
            <a:pPr indent="0" algn="just" fontAlgn="base">
              <a:lnSpc>
                <a:spcPts val="1680"/>
              </a:lnSpc>
              <a:spcAft>
                <a:spcPts val="0"/>
              </a:spcAft>
              <a:buNone/>
            </a:pPr>
            <a:endParaRPr lang="uk-UA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base">
              <a:lnSpc>
                <a:spcPts val="1680"/>
              </a:lnSpc>
              <a:spcAft>
                <a:spcPts val="0"/>
              </a:spcAft>
              <a:buNone/>
            </a:pPr>
            <a:r>
              <a:rPr lang="uk-UA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поєднує динамічну комбінацію знань, вмінь</a:t>
            </a:r>
          </a:p>
          <a:p>
            <a:pPr indent="0" algn="just" fontAlgn="base">
              <a:lnSpc>
                <a:spcPts val="1680"/>
              </a:lnSpc>
              <a:spcAft>
                <a:spcPts val="0"/>
              </a:spcAft>
              <a:buNone/>
            </a:pPr>
            <a:endParaRPr lang="uk-UA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base">
              <a:lnSpc>
                <a:spcPts val="1680"/>
              </a:lnSpc>
              <a:spcAft>
                <a:spcPts val="0"/>
              </a:spcAft>
              <a:buNone/>
            </a:pPr>
            <a:r>
              <a:rPr lang="uk-UA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практичних навичок педагога з процесом</a:t>
            </a:r>
          </a:p>
          <a:p>
            <a:pPr indent="0" algn="just" fontAlgn="base">
              <a:lnSpc>
                <a:spcPts val="1680"/>
              </a:lnSpc>
              <a:spcAft>
                <a:spcPts val="0"/>
              </a:spcAft>
              <a:buNone/>
            </a:pPr>
            <a:endParaRPr lang="uk-UA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base">
              <a:lnSpc>
                <a:spcPts val="1680"/>
              </a:lnSpc>
              <a:spcAft>
                <a:spcPts val="0"/>
              </a:spcAft>
              <a:buNone/>
            </a:pPr>
            <a:r>
              <a:rPr lang="uk-UA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спонукання себе до дієвості, спрямованої на</a:t>
            </a:r>
          </a:p>
          <a:p>
            <a:pPr indent="0" algn="just" fontAlgn="base">
              <a:lnSpc>
                <a:spcPts val="1680"/>
              </a:lnSpc>
              <a:spcAft>
                <a:spcPts val="0"/>
              </a:spcAft>
              <a:buNone/>
            </a:pPr>
            <a:endParaRPr lang="uk-UA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base">
              <a:lnSpc>
                <a:spcPts val="1680"/>
              </a:lnSpc>
              <a:spcAft>
                <a:spcPts val="0"/>
              </a:spcAft>
              <a:buNone/>
            </a:pPr>
            <a:r>
              <a:rPr lang="uk-UA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досягнення професійних успіхів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169" y="3948546"/>
            <a:ext cx="2649682" cy="26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51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4640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00545" y="481734"/>
            <a:ext cx="10557164" cy="2538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Сучасні, неординарні, креативні техніки – це поштовх до розвитку уяви, творчості, прояву самостійності, ініціативи, вираження індивідуальності.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68" y="3417256"/>
            <a:ext cx="11125719" cy="18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49657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29"/>
            <a:ext cx="12192000" cy="6874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2328" y="242920"/>
            <a:ext cx="3255818" cy="757093"/>
          </a:xfrm>
        </p:spPr>
        <p:txBody>
          <a:bodyPr/>
          <a:lstStyle/>
          <a:p>
            <a:r>
              <a:rPr b="1" dirty="0" lang="uk-UA">
                <a:solidFill>
                  <a:srgbClr val="7030A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Колаж</a:t>
            </a:r>
            <a:endParaRPr b="1" dirty="0" lang="en-US">
              <a:solidFill>
                <a:srgbClr val="7030A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594" y="1000013"/>
            <a:ext cx="4466435" cy="3253798"/>
          </a:xfrm>
          <a:prstGeom prst="rect">
            <a:avLst/>
          </a:prstGeom>
        </p:spPr>
      </p:pic>
      <p:pic>
        <p:nvPicPr>
          <p:cNvPr descr="Презентація «Розвиток креативності педагогічних працівників»" id="5122" name="Picture 2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" l="91" r="236" t="61"/>
          <a:stretch/>
        </p:blipFill>
        <p:spPr bwMode="auto">
          <a:xfrm>
            <a:off x="9183756" y="242920"/>
            <a:ext cx="2758711" cy="34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Колаж — ARTUKRAINE" id="5124" name="Picture 4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" l="195" r="203" t="55"/>
          <a:stretch/>
        </p:blipFill>
        <p:spPr bwMode="auto">
          <a:xfrm>
            <a:off x="276111" y="242920"/>
            <a:ext cx="2964873" cy="331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b="102" l="217" r="54" t="204"/>
          <a:stretch/>
        </p:blipFill>
        <p:spPr>
          <a:xfrm>
            <a:off x="1548245" y="3320649"/>
            <a:ext cx="3172691" cy="3380509"/>
          </a:xfrm>
          <a:prstGeom prst="rect">
            <a:avLst/>
          </a:prstGeom>
        </p:spPr>
      </p:pic>
      <p:pic>
        <p:nvPicPr>
          <p:cNvPr descr="Школа мистецтв. Колаж - 15.05.2017 - YouTube" id="5126" name="Picture 6"/>
          <p:cNvPicPr>
            <a:picLocks noChangeArrowheads="1"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" l="133" r="428" t="365"/>
          <a:stretch/>
        </p:blipFill>
        <p:spPr bwMode="auto">
          <a:xfrm>
            <a:off x="5666018" y="4706102"/>
            <a:ext cx="1911928" cy="199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Колаж — Енциклопедія Сучасної України" id="5128" name="Picture 8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029" y="3759908"/>
            <a:ext cx="3255818" cy="29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17195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18884"/>
            <a:ext cx="12193057" cy="6876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7940" y="-71928"/>
            <a:ext cx="3241963" cy="590839"/>
          </a:xfrm>
        </p:spPr>
        <p:txBody>
          <a:bodyPr>
            <a:normAutofit fontScale="90000"/>
          </a:bodyPr>
          <a:lstStyle/>
          <a:p>
            <a:r>
              <a:rPr b="1" dirty="0" lang="uk-UA">
                <a:solidFill>
                  <a:srgbClr val="7030A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Абстракція</a:t>
            </a:r>
            <a:endParaRPr b="1" dirty="0" lang="en-US">
              <a:solidFill>
                <a:srgbClr val="7030A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80" y="238173"/>
            <a:ext cx="3906981" cy="2930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6382" y="3168409"/>
            <a:ext cx="2805414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uk-UA" sz="2800">
                <a:solidFill>
                  <a:schemeClr val="accent5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Техніка Ебру</a:t>
            </a:r>
            <a:endParaRPr b="1" dirty="0" lang="en-US" sz="2800">
              <a:solidFill>
                <a:schemeClr val="accent5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129" y="3844107"/>
            <a:ext cx="4130386" cy="2313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02450" y="6025425"/>
            <a:ext cx="3311236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uk-UA" sz="28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Флюїд </a:t>
            </a:r>
            <a:r>
              <a:rPr b="1" dirty="0" lang="uk-UA" smtClean="0" sz="28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Арт</a:t>
            </a:r>
            <a:endParaRPr b="1" dirty="0" lang="en-US" sz="2800">
              <a:solidFill>
                <a:srgbClr val="C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60124" y="3220722"/>
            <a:ext cx="2481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b="1" dirty="0" lang="uk-UA" sz="2800">
                <a:solidFill>
                  <a:schemeClr val="accent4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Нейрографіка</a:t>
            </a:r>
            <a:endParaRPr b="1" dirty="0" lang="en-US" sz="2800">
              <a:solidFill>
                <a:schemeClr val="accent4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descr="Майстер клас с нейрографіки - малюємо та релаксуємо - Другое - Афиша  Бердянска" id="15" name="AutoShape 6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554" y="629008"/>
            <a:ext cx="2648349" cy="26436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7357" y="3937536"/>
            <a:ext cx="3237355" cy="243466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728731" y="6303779"/>
            <a:ext cx="1962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b="1" dirty="0" lang="uk-UA" sz="2800">
                <a:solidFill>
                  <a:schemeClr val="accent6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Монотипія</a:t>
            </a:r>
            <a:endParaRPr b="1" dirty="0" lang="en-US" sz="2800">
              <a:solidFill>
                <a:schemeClr val="accent6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/>
          <a:srcRect b="18" l="38" r="163" t="52"/>
          <a:stretch/>
        </p:blipFill>
        <p:spPr>
          <a:xfrm>
            <a:off x="9134816" y="272019"/>
            <a:ext cx="2282687" cy="327832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9428815" y="3550347"/>
            <a:ext cx="27631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b="1" dirty="0" lang="uk-UA" sz="2800">
                <a:solidFill>
                  <a:schemeClr val="bg2">
                    <a:lumMod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Техніка малювання</a:t>
            </a:r>
          </a:p>
          <a:p>
            <a:pPr lvl="0"/>
            <a:r>
              <a:rPr b="1" dirty="0" lang="uk-UA" sz="2800">
                <a:solidFill>
                  <a:schemeClr val="bg2">
                    <a:lumMod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мильними бульбашками</a:t>
            </a:r>
            <a:endParaRPr b="1" dirty="0" lang="en-US" sz="2800">
              <a:solidFill>
                <a:schemeClr val="bg2">
                  <a:lumMod val="25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2346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76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8424" y="172438"/>
            <a:ext cx="5846619" cy="867930"/>
          </a:xfrm>
        </p:spPr>
        <p:txBody>
          <a:bodyPr/>
          <a:lstStyle/>
          <a:p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Текстурне малювання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Що потрібно для малювання текстурною пастою - Panda Mar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9" y="745140"/>
            <a:ext cx="3345718" cy="42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114" y="1659375"/>
            <a:ext cx="3378880" cy="40933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890" y="3325063"/>
            <a:ext cx="4182218" cy="32982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281" y="127847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31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81"/>
            <a:ext cx="12193057" cy="6882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761" y="254289"/>
            <a:ext cx="4627419" cy="840220"/>
          </a:xfrm>
        </p:spPr>
        <p:txBody>
          <a:bodyPr/>
          <a:lstStyle/>
          <a:p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Графічні техніки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87" y="1033596"/>
            <a:ext cx="3461130" cy="3080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9239" y="4190095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Дудлінг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578" y="1229344"/>
            <a:ext cx="3775774" cy="29136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8588" y="4190096"/>
            <a:ext cx="202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212A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Зентангл</a:t>
            </a:r>
            <a:endParaRPr lang="en-US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1649" y="1478947"/>
            <a:ext cx="2794199" cy="41493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03319" y="5628332"/>
            <a:ext cx="202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212A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Зендудлінг</a:t>
            </a:r>
            <a:endParaRPr lang="en-US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4297221"/>
            <a:ext cx="3275877" cy="22772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77860" y="6485167"/>
            <a:ext cx="1377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Зенарт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23281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969819" y="664874"/>
            <a:ext cx="9144000" cy="1655762"/>
          </a:xfrm>
          <a:noFill/>
        </p:spPr>
        <p:txBody>
          <a:bodyPr>
            <a:normAutofit/>
          </a:bodyPr>
          <a:lstStyle/>
          <a:p>
            <a:r>
              <a:rPr b="1" dirty="0" lang="uk-UA" sz="3600">
                <a:solidFill>
                  <a:schemeClr val="accent5">
                    <a:lumMod val="50000"/>
                  </a:schemeClr>
                </a:solidFill>
                <a:latin charset="0" panose="02020603050405020304" pitchFamily="18" typeface="Times New Roman"/>
                <a:ea charset="0" panose="020F0502020204030204" pitchFamily="34" typeface="Calibri"/>
              </a:rPr>
              <a:t>Мотив </a:t>
            </a:r>
            <a:r>
              <a:rPr dirty="0" lang="uk-UA" sz="3600">
                <a:solidFill>
                  <a:schemeClr val="accent5">
                    <a:lumMod val="50000"/>
                  </a:schemeClr>
                </a:solidFill>
                <a:latin charset="0" panose="02020603050405020304" pitchFamily="18" typeface="Times New Roman"/>
                <a:ea charset="0" panose="020F0502020204030204" pitchFamily="34" typeface="Calibri"/>
              </a:rPr>
              <a:t>(франц. motif, лат. </a:t>
            </a:r>
            <a:r>
              <a:rPr dirty="0" i="1" lang="uk-UA" sz="3600">
                <a:solidFill>
                  <a:schemeClr val="accent5">
                    <a:lumMod val="50000"/>
                  </a:schemeClr>
                </a:solidFill>
                <a:latin charset="0" panose="02020603050405020304" pitchFamily="18" typeface="Times New Roman"/>
                <a:ea charset="0" panose="020F0502020204030204" pitchFamily="34" typeface="Calibri"/>
              </a:rPr>
              <a:t>motus</a:t>
            </a:r>
            <a:r>
              <a:rPr dirty="0" lang="uk-UA" sz="3600">
                <a:solidFill>
                  <a:schemeClr val="accent5">
                    <a:lumMod val="50000"/>
                  </a:schemeClr>
                </a:solidFill>
                <a:latin charset="0" panose="02020603050405020304" pitchFamily="18" typeface="Times New Roman"/>
                <a:ea charset="0" panose="020F0502020204030204" pitchFamily="34" typeface="Calibri"/>
              </a:rPr>
              <a:t> - рух) - спонукання до діяльності, пов'язане із задоволенням потреб людини</a:t>
            </a:r>
            <a:endParaRPr dirty="0" lang="en-US" sz="36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271" l="119" r="32" t="120"/>
          <a:stretch/>
        </p:blipFill>
        <p:spPr>
          <a:xfrm>
            <a:off x="3352799" y="2618509"/>
            <a:ext cx="5126182" cy="3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8672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2491"/>
            <a:ext cx="12193057" cy="6882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491" y="295852"/>
            <a:ext cx="10515600" cy="396875"/>
          </a:xfrm>
        </p:spPr>
        <p:txBody>
          <a:bodyPr>
            <a:normAutofit fontScale="90000"/>
          </a:bodyPr>
          <a:lstStyle/>
          <a:p>
            <a:r>
              <a:rPr b="1" dirty="0" lang="uk-UA">
                <a:solidFill>
                  <a:schemeClr val="accent5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Малювання з використанням тіней</a:t>
            </a:r>
            <a:endParaRPr b="1" dirty="0" lang="en-US">
              <a:solidFill>
                <a:schemeClr val="accent5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105" l="139" r="41" t="4"/>
          <a:stretch/>
        </p:blipFill>
        <p:spPr>
          <a:xfrm>
            <a:off x="332963" y="1043626"/>
            <a:ext cx="2930989" cy="3712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68" l="-621" r="73" t="51"/>
          <a:stretch/>
        </p:blipFill>
        <p:spPr>
          <a:xfrm>
            <a:off x="2656993" y="4481323"/>
            <a:ext cx="3184418" cy="2263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b="33" l="115" r="87" t="100"/>
          <a:stretch/>
        </p:blipFill>
        <p:spPr>
          <a:xfrm>
            <a:off x="8418870" y="1357279"/>
            <a:ext cx="2959650" cy="4562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834046" y="1118820"/>
            <a:ext cx="2852162" cy="332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7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2491"/>
            <a:ext cx="12193057" cy="68829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3273" y="551007"/>
            <a:ext cx="908858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Успіх будь-якої діяльності залежить не лише від здібностей і знань, а й від мотивації, тобто від прагнень самостверджуватися, досягати високих результатів. 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325" y="3823855"/>
            <a:ext cx="4074833" cy="276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36688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4999" y="661843"/>
            <a:ext cx="8790710" cy="4351338"/>
          </a:xfrm>
        </p:spPr>
        <p:txBody>
          <a:bodyPr/>
          <a:lstStyle/>
          <a:p>
            <a:pPr algn="just" indent="0">
              <a:lnSpc>
                <a:spcPct val="107000"/>
              </a:lnSpc>
              <a:spcAft>
                <a:spcPts val="800"/>
              </a:spcAft>
              <a:buNone/>
            </a:pPr>
            <a:r>
              <a:rPr b="1" dirty="0" lang="uk-UA" sz="3600">
                <a:solidFill>
                  <a:schemeClr val="accent5">
                    <a:lumMod val="75000"/>
                  </a:schemeClr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Мотиви навчання</a:t>
            </a:r>
            <a:r>
              <a:rPr b="1" dirty="0" lang="ru-RU" sz="3600">
                <a:solidFill>
                  <a:schemeClr val="accent5">
                    <a:lumMod val="75000"/>
                  </a:schemeClr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 </a:t>
            </a:r>
            <a:r>
              <a:rPr b="1" dirty="0" lang="uk-UA" sz="3600">
                <a:solidFill>
                  <a:schemeClr val="accent5">
                    <a:lumMod val="75000"/>
                  </a:schemeClr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- це психологічна характеристика інтересу дитини до засвоєння знань і власного розвитку</a:t>
            </a:r>
            <a:endParaRPr dirty="0" lang="en-US" sz="3600">
              <a:solidFill>
                <a:schemeClr val="accent5">
                  <a:lumMod val="75000"/>
                </a:schemeClr>
              </a:solidFill>
              <a:effectLst/>
              <a:latin charset="0" panose="02020603050405020304" pitchFamily="18" typeface="Times New Roman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indent="0" marL="0">
              <a:buNone/>
            </a:pPr>
            <a:endParaRPr dirty="0"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75" l="64" r="330" t="90"/>
          <a:stretch/>
        </p:blipFill>
        <p:spPr>
          <a:xfrm>
            <a:off x="4495799" y="2876911"/>
            <a:ext cx="3200400" cy="34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1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946" y="55100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Групи мотивів, пов'язаних зі змістом навчальної діяльності: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пізнавальні мотиви;</a:t>
            </a:r>
            <a:endParaRPr lang="uk-UA" sz="4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4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мотиви досягнення;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інструментальні мотиви;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мотиви функціонування.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6116" y="391078"/>
            <a:ext cx="899852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Мотивація – </a:t>
            </a:r>
            <a:r>
              <a:rPr lang="uk-UA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 психофізіологічний процес, який під дією зовнішніх або внутрішніх факторів, стимулює у людей бажання займатися тією чи іншою діяльністю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093" y="2566747"/>
            <a:ext cx="5504573" cy="413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9"/>
            <a:ext cx="12193057" cy="684640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7818" y="201782"/>
            <a:ext cx="11845637" cy="12252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Компоненти, які впливають на мотиваційну систему: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527133" y="1769342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9872" y="2328690"/>
            <a:ext cx="3425674" cy="12053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31727" y="5098535"/>
            <a:ext cx="3498273" cy="1197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 визнання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41028" y="3534036"/>
            <a:ext cx="3498273" cy="1197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самооцінка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4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9"/>
            <a:ext cx="12193057" cy="6846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40171"/>
            <a:ext cx="10893230" cy="5780520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Навчальна мотивація 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системи мотивів діяльності особистості, яка піддається педагогічному управлінню і забезпечує визначення поведінки дітей і їхнього ставлення до навчання.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завдання мотивації навчання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навчальної діяльності, яка максимально сприяє розкриттю внутрішнього мотиваційного потенціалу особистості дитини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981" y="3747374"/>
            <a:ext cx="3945177" cy="279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52358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78025"/>
            <a:ext cx="12193057" cy="684640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7290" y="517099"/>
            <a:ext cx="3187074" cy="11084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uk-UA" sz="32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Типи навчальної мотивації</a:t>
            </a:r>
            <a:endParaRPr dirty="0" lang="en-US" sz="3200">
              <a:solidFill>
                <a:srgbClr val="00206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482437" y="1625542"/>
            <a:ext cx="304800" cy="60433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9683" y="2409566"/>
            <a:ext cx="2614353" cy="1686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uk-UA" sz="24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Мотивація, що умовно може бути названа негативною</a:t>
            </a:r>
            <a:endParaRPr dirty="0" lang="en-US" sz="2400">
              <a:solidFill>
                <a:srgbClr val="00206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7982" y="219672"/>
            <a:ext cx="5361709" cy="17609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uk-UA" sz="24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Мотивація, яка має позитивний характер, але пов'язана з мотивами, що фігурують поза  навчальною діяльністю</a:t>
            </a:r>
            <a:endParaRPr dirty="0" lang="en-US" sz="2400">
              <a:solidFill>
                <a:srgbClr val="00206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861464" y="2007177"/>
            <a:ext cx="187036" cy="37285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90655" y="2411769"/>
            <a:ext cx="4128654" cy="5339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uk-UA" sz="24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Форми прояву</a:t>
            </a:r>
            <a:endParaRPr dirty="0" lang="en-US" sz="2400">
              <a:solidFill>
                <a:srgbClr val="00206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537632" y="640612"/>
            <a:ext cx="341406" cy="62794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012285" y="3230183"/>
            <a:ext cx="2826328" cy="34744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uk-UA" sz="22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Мотивація, зумовлена значущими для особистості соціальними прагненнями (почуття обов'язку) </a:t>
            </a:r>
            <a:endParaRPr dirty="0" lang="en-US" sz="2200">
              <a:solidFill>
                <a:srgbClr val="00206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86470" y="3410738"/>
            <a:ext cx="2826328" cy="3293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uk-UA" sz="22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Вузькі мотиви (схвалення в певних колах, шлях до особистого благополуччя тощо)</a:t>
            </a:r>
            <a:endParaRPr dirty="0" lang="en-US" sz="2200">
              <a:solidFill>
                <a:srgbClr val="00206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19309" y="3230183"/>
            <a:ext cx="2826328" cy="34744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uk-UA" sz="22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Мотивація, що стосується тільки навчальної діяльності, цілей навчання, процесу навчання (інтелектуальна активність, реалізація здібностей тощо)</a:t>
            </a:r>
            <a:endParaRPr dirty="0" lang="en-US" sz="2200">
              <a:solidFill>
                <a:srgbClr val="00206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081" y="2956836"/>
            <a:ext cx="219475" cy="3901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/>
          <a:srcRect b="61" l="251" r="279" t="225"/>
          <a:stretch/>
        </p:blipFill>
        <p:spPr>
          <a:xfrm>
            <a:off x="9790677" y="577077"/>
            <a:ext cx="2235069" cy="2178912"/>
          </a:xfrm>
          <a:prstGeom prst="rect">
            <a:avLst/>
          </a:prstGeom>
        </p:spPr>
      </p:pic>
      <p:pic>
        <p:nvPicPr>
          <p:cNvPr descr="https://svitppt.com.ua/images/37/36288/960/img4.jpg" id="25" name="Picture 2"/>
          <p:cNvPicPr>
            <a:picLocks noChangeArrowheads="1" noChangeAspect="1" noGrp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" l="527" r="455" t="149"/>
          <a:stretch/>
        </p:blipFill>
        <p:spPr bwMode="auto">
          <a:xfrm>
            <a:off x="700709" y="4243030"/>
            <a:ext cx="1563456" cy="237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02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038"/>
            <a:ext cx="12193057" cy="6879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Овал 5"/>
          <p:cNvSpPr/>
          <p:nvPr/>
        </p:nvSpPr>
        <p:spPr>
          <a:xfrm>
            <a:off x="4530437" y="2549235"/>
            <a:ext cx="2715490" cy="175952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мотивація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5793065" y="2115450"/>
            <a:ext cx="190233" cy="433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 flipV="1">
            <a:off x="4179457" y="3227473"/>
            <a:ext cx="201398" cy="5005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96080" y="4443775"/>
            <a:ext cx="471056" cy="190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245925" y="3344339"/>
            <a:ext cx="500565" cy="202151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6179126" y="147727"/>
            <a:ext cx="2715490" cy="175952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389190" y="3522518"/>
            <a:ext cx="2715490" cy="175952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 навчання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410767" y="1547377"/>
            <a:ext cx="2715490" cy="17595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 навчання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179126" y="4841329"/>
            <a:ext cx="2715490" cy="17595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311235" y="4888898"/>
            <a:ext cx="2715490" cy="175952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02862" y="3673731"/>
            <a:ext cx="2715490" cy="17595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навчання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075063" y="1584813"/>
            <a:ext cx="2715490" cy="175952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Наміри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285392" y="147727"/>
            <a:ext cx="2715490" cy="17595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245927" y="3320367"/>
            <a:ext cx="500565" cy="20215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245925" y="3320367"/>
            <a:ext cx="500565" cy="2021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 flipV="1">
            <a:off x="4179456" y="3252580"/>
            <a:ext cx="201398" cy="500564"/>
          </a:xfrm>
          <a:prstGeom prst="rect">
            <a:avLst/>
          </a:prstGeom>
        </p:spPr>
      </p:pic>
      <p:sp>
        <p:nvSpPr>
          <p:cNvPr id="29" name="Стрелка вниз 28"/>
          <p:cNvSpPr/>
          <p:nvPr/>
        </p:nvSpPr>
        <p:spPr>
          <a:xfrm rot="10800000">
            <a:off x="5786667" y="2115451"/>
            <a:ext cx="190233" cy="433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77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</TotalTime>
  <Words>526</Words>
  <Application>Microsoft Office PowerPoint</Application>
  <PresentationFormat>Широкоэкранный</PresentationFormat>
  <Paragraphs>109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Донецький обласний палац  дитячої та юнацької творчості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Колаж</vt:lpstr>
      <vt:lpstr>Абстракція</vt:lpstr>
      <vt:lpstr>Текстурне малювання</vt:lpstr>
      <vt:lpstr>Графічні техніки</vt:lpstr>
      <vt:lpstr>Малювання з використанням тіней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102</cp:revision>
  <dcterms:created xsi:type="dcterms:W3CDTF">2023-11-22T22:15:59Z</dcterms:created>
  <dcterms:modified xsi:type="dcterms:W3CDTF">2023-11-27T14:39:51Z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1048720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