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49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4941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21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0620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41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01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2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8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5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0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1E76E-B7C5-4D4B-AEF2-D2A98A9F93B9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889EDB-D1D4-4838-91ED-C168B3335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7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</a:t>
            </a:r>
            <a:r>
              <a:rPr lang="uk-UA" sz="6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1079" y="157562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Донецький обласний палац дитячої та юнацької творчості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701699" y="5485278"/>
            <a:ext cx="3751466" cy="7175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етодист методичного відділу 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ЛІХУТА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73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1319212" y="858838"/>
            <a:ext cx="10332317" cy="4862512"/>
          </a:xfrm>
        </p:spPr>
        <p:txBody>
          <a:bodyPr/>
          <a:lstStyle/>
          <a:p>
            <a:pPr algn="l"/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</a:t>
            </a:r>
            <a:r>
              <a:rPr lang="uk-UA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Етап </a:t>
            </a:r>
            <a:r>
              <a:rPr lang="uk-UA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передпроєктної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підготовки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Дослідницький етап</a:t>
            </a:r>
            <a:b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представлення отриманих результатів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13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24206"/>
            <a:ext cx="7766936" cy="989815"/>
          </a:xfrm>
        </p:spPr>
        <p:txBody>
          <a:bodyPr/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</a:t>
            </a:r>
            <a:r>
              <a:rPr lang="uk-UA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передпроєктної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підготовки</a:t>
            </a: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1534" y="1536569"/>
            <a:ext cx="8312469" cy="4383464"/>
          </a:xfrm>
        </p:spPr>
        <p:txBody>
          <a:bodyPr/>
          <a:lstStyle/>
          <a:p>
            <a:pPr algn="l">
              <a:tabLst>
                <a:tab pos="358775" algn="l"/>
              </a:tabLst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   формування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групи;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   визначення об'єкту дослідження;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   вибір наукових керівників і консультантів;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   визначення теми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роботи;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   визначення проблемної мети (задачі);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   висунення гіпотез вирішення проблемної задачі;</a:t>
            </a:r>
          </a:p>
          <a:p>
            <a:pPr algn="l">
              <a:tabLst>
                <a:tab pos="358775" algn="l"/>
              </a:tabLst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    обґрунтування методів дослідження;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    розробка плану дослідження;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    пошук інформації, вивчення літератури з проблеми, яка досліджується.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56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1079" y="415479"/>
            <a:ext cx="7766936" cy="932554"/>
          </a:xfrm>
        </p:spPr>
        <p:txBody>
          <a:bodyPr/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Дослідницький етап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170" y="1536569"/>
            <a:ext cx="10510886" cy="4619134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збір даних з використанням відповідних методів дослідження;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аналіз вірогідності джерел інформації та отриманих даних;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обробка й аналіз отриманих даних;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підготовка висновків;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 співставлення висновків з гіпотезою;</a:t>
            </a:r>
            <a:b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 оформлення результатів дослідження та підготовка до підсумкового звіту.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17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15477"/>
            <a:ext cx="7766936" cy="1168225"/>
          </a:xfrm>
        </p:spPr>
        <p:txBody>
          <a:bodyPr/>
          <a:lstStyle/>
          <a:p>
            <a:pPr algn="ctr"/>
            <a:r>
              <a:rPr lang="ru-RU" dirty="0"/>
              <a:t> 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представлення отриманих результатів</a:t>
            </a: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3570" y="1951347"/>
            <a:ext cx="10067827" cy="3196385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публічна презентація результатів дослідження;</a:t>
            </a:r>
          </a:p>
          <a:p>
            <a:pPr marL="514350" indent="-51435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обробки виконаної роботи;</a:t>
            </a:r>
          </a:p>
          <a:p>
            <a:pPr marL="514350" indent="-514350" algn="just">
              <a:buAutoNum type="arabicPeriod"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роботи </a:t>
            </a:r>
            <a:r>
              <a:rPr lang="uk-UA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групи в цілому і кожного з його учасників окремо.</a:t>
            </a: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30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37328"/>
            <a:ext cx="7766936" cy="1404594"/>
          </a:xfrm>
        </p:spPr>
        <p:txBody>
          <a:bodyPr/>
          <a:lstStyle/>
          <a:p>
            <a:pPr algn="ctr"/>
            <a:r>
              <a:rPr lang="uk-UA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виступу на захисті </a:t>
            </a:r>
            <a:r>
              <a:rPr lang="uk-UA" alt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941922"/>
            <a:ext cx="7766936" cy="4223207"/>
          </a:xfrm>
        </p:spPr>
        <p:txBody>
          <a:bodyPr>
            <a:normAutofit fontScale="92500" lnSpcReduction="10000"/>
          </a:bodyPr>
          <a:lstStyle/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Говоріть </a:t>
            </a:r>
            <a:r>
              <a:rPr lang="uk-UA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чітко, </a:t>
            </a: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повільно.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Постава </a:t>
            </a:r>
            <a:r>
              <a:rPr lang="uk-UA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рівна, спокійна (готова до </a:t>
            </a: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спілкування).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Володійте авдиторією.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 наочність.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uk-UA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подана інформація повинна бути </a:t>
            </a: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переконливою.</a:t>
            </a:r>
          </a:p>
          <a:p>
            <a:pPr marL="742950" indent="-742950" algn="just">
              <a:lnSpc>
                <a:spcPct val="90000"/>
              </a:lnSpc>
              <a:buAutoNum type="arabicPeriod"/>
            </a:pP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</a:t>
            </a:r>
            <a:r>
              <a:rPr lang="uk-UA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чіткі, </a:t>
            </a:r>
            <a:r>
              <a:rPr lang="uk-UA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переконливі.</a:t>
            </a:r>
            <a:endParaRPr lang="ru-RU" alt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31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754" y="509047"/>
            <a:ext cx="9162853" cy="5872899"/>
          </a:xfrm>
        </p:spPr>
        <p:txBody>
          <a:bodyPr/>
          <a:lstStyle/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>  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метод навчання, орієнтований на досягнення цілей самих учасників, тому неповторний; формує значну кількість освітніх і життєвих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є ефективним; формує досвід, тому незамінний.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                          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зміст навчання та виховання. Найбільш сучасні сфери людської діяльності базуються на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проєктуванні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      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                    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форма організації освітнього процесу.</a:t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особлива форма філософії освіти. Філософія мети та діяльності, результатів і досягнень, вона дозволяє поєднати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-змістовні основи культури та процес діяльнісної соціалізації.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5608" y="1490134"/>
            <a:ext cx="9228842" cy="3496646"/>
          </a:xfrm>
        </p:spPr>
        <p:txBody>
          <a:bodyPr/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 ДІЯЛЬНІСТЬ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з найперспективніших складових освітнього процесу, тому що створює умови творчого саморозвитку та самореалізації учасників, формує всі необхідні життєві компетенції, які на Раді Європи були визначені як основні  в ХХІ столітті: полікультурні, мовленнєві, інформаційні, політичні, соціальні.</a:t>
            </a:r>
            <a:r>
              <a:rPr lang="ru-RU" dirty="0">
                <a:solidFill>
                  <a:schemeClr val="tx1"/>
                </a:solidFill>
              </a:rPr>
              <a:t>  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03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38607"/>
            <a:ext cx="9230237" cy="4702756"/>
          </a:xfrm>
        </p:spPr>
        <p:txBody>
          <a:bodyPr/>
          <a:lstStyle/>
          <a:p>
            <a:pPr algn="just"/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пізнавальних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навичок; 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вміння самостійно конструювати свої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знання;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орієнтуватися в інформаційному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просторі;</a:t>
            </a:r>
            <a:endParaRPr lang="uk-UA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Активний розвиток критичного мислення, сфери </a:t>
            </a:r>
            <a:r>
              <a:rPr lang="uk-UA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комунікації.</a:t>
            </a:r>
            <a:endParaRPr lang="ru-RU" alt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00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53186"/>
            <a:ext cx="7766936" cy="998542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169" y="1329179"/>
            <a:ext cx="8651834" cy="4807670"/>
          </a:xfrm>
        </p:spPr>
        <p:txBody>
          <a:bodyPr>
            <a:normAutofit/>
          </a:bodyPr>
          <a:lstStyle/>
          <a:p>
            <a:pPr algn="just"/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лише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передати </a:t>
            </a:r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 тих чи інших знань, а навчити здобувати ці знання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самостійно.</a:t>
            </a:r>
          </a:p>
          <a:p>
            <a:pPr algn="just"/>
            <a:endParaRPr lang="uk-UA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здобутті комунікативних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навичок.</a:t>
            </a:r>
          </a:p>
          <a:p>
            <a:pPr algn="just"/>
            <a:endParaRPr lang="uk-UA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Урізноманітнити </a:t>
            </a:r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 спілкування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учасників, </a:t>
            </a:r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знайомити з іншими культурами, різними точками зору на одну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проблему.</a:t>
            </a:r>
          </a:p>
          <a:p>
            <a:pPr algn="just"/>
            <a:endParaRPr lang="uk-UA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Прищепити уміння користуватися </a:t>
            </a:r>
            <a:r>
              <a:rPr lang="uk-UA" alt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дослідницькими прийомами.</a:t>
            </a:r>
            <a:endParaRPr lang="ru-RU" alt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65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18474"/>
            <a:ext cx="7766936" cy="669303"/>
          </a:xfrm>
        </p:spPr>
        <p:txBody>
          <a:bodyPr/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організації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8676" y="1668545"/>
            <a:ext cx="5041829" cy="646232"/>
          </a:xfrm>
          <a:prstGeom prst="rect">
            <a:avLst/>
          </a:prstGeom>
        </p:spPr>
      </p:pic>
      <p:sp>
        <p:nvSpPr>
          <p:cNvPr id="5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29121" y="2314776"/>
            <a:ext cx="7820232" cy="59810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rm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</a:t>
            </a:r>
            <a:r>
              <a:rPr lang="uk-UA" altLang="ru-RU" sz="2400" dirty="0" smtClean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теоретична</a:t>
            </a:r>
            <a:r>
              <a:rPr lang="uk-UA" altLang="ru-RU" sz="2400" dirty="0">
                <a:solidFill>
                  <a:srgbClr val="4D4D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пізнавальна значущість результатів</a:t>
            </a:r>
            <a:endParaRPr lang="ru-RU" altLang="ru-RU" sz="24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29121" y="3049178"/>
            <a:ext cx="7848600" cy="533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 dirty="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( індивідуальна, групова) діяльність </a:t>
            </a:r>
            <a:endParaRPr lang="ru-RU" altLang="ru-RU" sz="2400" dirty="0">
              <a:solidFill>
                <a:srgbClr val="2929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729121" y="3718875"/>
            <a:ext cx="6248400" cy="533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Структурування змістової частини проєкту</a:t>
            </a:r>
            <a:endParaRPr lang="ru-RU" altLang="ru-RU" sz="240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729121" y="4388572"/>
            <a:ext cx="7848600" cy="15240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дослідницьких методів: вивчення проблеми</a:t>
            </a:r>
          </a:p>
          <a:p>
            <a:pPr eaLnBrk="1" hangingPunct="1"/>
            <a:r>
              <a:rPr lang="uk-UA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досліджуваних знань, висування гіпотези, її розв</a:t>
            </a:r>
            <a:r>
              <a:rPr lang="en-US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язання, </a:t>
            </a:r>
          </a:p>
          <a:p>
            <a:pPr eaLnBrk="1" hangingPunct="1"/>
            <a:r>
              <a:rPr lang="uk-UA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 методів дослідження, оформлення кінцевих</a:t>
            </a:r>
          </a:p>
          <a:p>
            <a:pPr eaLnBrk="1" hangingPunct="1"/>
            <a:r>
              <a:rPr lang="uk-UA" altLang="ru-RU" sz="2400">
                <a:solidFill>
                  <a:srgbClr val="2929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Результатів, аналіз отриманих даних, висновки</a:t>
            </a:r>
            <a:endParaRPr lang="ru-RU" altLang="ru-RU" sz="2400">
              <a:solidFill>
                <a:srgbClr val="2929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7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3571" y="443759"/>
            <a:ext cx="8416164" cy="1168225"/>
          </a:xfrm>
        </p:spPr>
        <p:txBody>
          <a:bodyPr/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 реалізації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проєктної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технології складається з п’яти основних компонентів.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8156" y="1828800"/>
            <a:ext cx="9351389" cy="4637987"/>
          </a:xfrm>
        </p:spPr>
        <p:txBody>
          <a:bodyPr>
            <a:noAutofit/>
          </a:bodyPr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складова –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стимулюючого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енерго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-інформаційного простору (предметного, соціокультурного, освітнього), для розвитку потенціальних можливостей учасника, його внутрішнього світу.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складова -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різноманітних видів діяльності як умова самореалізації кожного учасника.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Третя складова –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продуктивного спілкування як умови соціального розвитку, формування позитивної «Я–концепції». 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2425" y="1216057"/>
            <a:ext cx="8463298" cy="3893967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Четверта складова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психолого-педагогічна підтримка вирішення учасниками своїх проблем, допомога їм у самопізнанні, самооцінці, самовизначенні та самоактуалізації.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Остання (п’ята) складова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підвищення професійної майстерності,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проєктивної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культури педагогічних кадрів. Основною рушійною силою в реалізації кожного </a:t>
            </a:r>
            <a:r>
              <a:rPr lang="uk-UA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педагог, який усвідомлює свою соціальну відповідальність, постійно турбується за своє особистісне та професіональне зростання.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613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434332"/>
            <a:ext cx="7766936" cy="970262"/>
          </a:xfrm>
        </p:spPr>
        <p:txBody>
          <a:bodyPr/>
          <a:lstStyle/>
          <a:p>
            <a:pPr algn="ctr"/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проєктів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1404595"/>
            <a:ext cx="7766936" cy="481709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методом чи видом діяльності: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дослідницькі, творчі, пригодницькі,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рольово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-ігрові, практико-орієнтовні, інформаційні.</a:t>
            </a: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видом координації: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безпосередній, прихований учасник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характером контактів: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внутрішній, регіональний, міжнародний.</a:t>
            </a: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кількістю учасників: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персональний, парний, груповий.</a:t>
            </a: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часом проведення: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короткостроковий, довгостроковий, періодичний.</a:t>
            </a:r>
          </a:p>
          <a:p>
            <a:pPr algn="just"/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змістовним аспектом </a:t>
            </a: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літературні, природничо-наукові, екологічні,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культурологічні,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рольово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-ігрові, наукові тощо.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2143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353</Words>
  <Application>Microsoft Office PowerPoint</Application>
  <PresentationFormat>Широкоэкранный</PresentationFormat>
  <Paragraphs>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Trebuchet MS</vt:lpstr>
      <vt:lpstr>Wingdings 3</vt:lpstr>
      <vt:lpstr>Грань</vt:lpstr>
      <vt:lpstr>Основи проєктної діяльності</vt:lpstr>
      <vt:lpstr>        Проєкт – це метод навчання, орієнтований на досягнення цілей самих учасників, тому неповторний; формує значну кількість освітніх і життєвих компетентностей, тому є ефективним; формує досвід, тому незамінний.                                      Проєкт (проєктування) – це зміст навчання та виховання. Найбільш сучасні сфери людської діяльності базуються на проєктуванні.                                    Проєкт – це форма організації освітнього процесу.      Проєкт – це особлива форма філософії освіти. Філософія мети та діяльності, результатів і досягнень, вона дозволяє поєднати ціннісно-змістовні основи культури та процес діяльнісної соціалізації.  </vt:lpstr>
      <vt:lpstr>ПРОЄКТНА ДІЯЛЬНІСТЬ – одна з найперспективніших складових освітнього процесу, тому що створює умови творчого саморозвитку та самореалізації учасників, формує всі необхідні життєві компетенції, які на Раді Європи були визначені як основні  в ХХІ столітті: полікультурні, мовленнєві, інформаційні, політичні, соціальні.  </vt:lpstr>
      <vt:lpstr>Мета проєктування</vt:lpstr>
      <vt:lpstr>Основні завдання</vt:lpstr>
      <vt:lpstr>Вимоги до організації</vt:lpstr>
      <vt:lpstr>Механізм реалізації проєктної технології складається з п’яти основних компонентів.</vt:lpstr>
      <vt:lpstr>Презентация PowerPoint</vt:lpstr>
      <vt:lpstr>Класифікація проєктів</vt:lpstr>
      <vt:lpstr>Етапи проєктної діяльності I. Етап передпроєктної підготовки II. Дослідницький етап III. Етап представлення отриманих результатів </vt:lpstr>
      <vt:lpstr> Етап передпроєктної підготовки</vt:lpstr>
      <vt:lpstr>Дослідницький етап</vt:lpstr>
      <vt:lpstr> Етап представлення отриманих результатів</vt:lpstr>
      <vt:lpstr>Вимоги до виступу на захисті проєкту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проєктної діяльності</dc:title>
  <dc:creator>HP</dc:creator>
  <cp:lastModifiedBy>HP</cp:lastModifiedBy>
  <cp:revision>9</cp:revision>
  <dcterms:created xsi:type="dcterms:W3CDTF">2022-05-04T11:54:03Z</dcterms:created>
  <dcterms:modified xsi:type="dcterms:W3CDTF">2022-05-04T13:07:12Z</dcterms:modified>
</cp:coreProperties>
</file>